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8" r:id="rId3"/>
    <p:sldId id="259" r:id="rId4"/>
    <p:sldId id="260" r:id="rId5"/>
    <p:sldId id="261" r:id="rId6"/>
    <p:sldId id="262" r:id="rId7"/>
    <p:sldId id="263" r:id="rId8"/>
    <p:sldId id="264" r:id="rId9"/>
    <p:sldId id="265" r:id="rId10"/>
    <p:sldId id="266" r:id="rId12"/>
    <p:sldId id="267" r:id="rId13"/>
    <p:sldId id="268" r:id="rId14"/>
    <p:sldId id="269" r:id="rId15"/>
    <p:sldId id="270" r:id="rId16"/>
    <p:sldId id="271" r:id="rId17"/>
    <p:sldId id="272" r:id="rId18"/>
    <p:sldId id="274" r:id="rId19"/>
    <p:sldId id="273" r:id="rId20"/>
    <p:sldId id="281" r:id="rId21"/>
    <p:sldId id="283" r:id="rId22"/>
    <p:sldId id="284" r:id="rId23"/>
    <p:sldId id="285" r:id="rId24"/>
    <p:sldId id="286" r:id="rId25"/>
    <p:sldId id="287" r:id="rId26"/>
    <p:sldId id="288" r:id="rId27"/>
    <p:sldId id="289" r:id="rId28"/>
    <p:sldId id="290" r:id="rId29"/>
    <p:sldId id="294"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6" r:id="rId56"/>
    <p:sldId id="327" r:id="rId57"/>
    <p:sldId id="329" r:id="rId58"/>
    <p:sldId id="328" r:id="rId59"/>
    <p:sldId id="330" r:id="rId60"/>
    <p:sldId id="321" r:id="rId61"/>
    <p:sldId id="322" r:id="rId62"/>
    <p:sldId id="324" r:id="rId63"/>
    <p:sldId id="331" r:id="rId64"/>
    <p:sldId id="325" r:id="rId65"/>
    <p:sldId id="332" r:id="rId66"/>
    <p:sldId id="333" r:id="rId67"/>
    <p:sldId id="334" r:id="rId68"/>
    <p:sldId id="335" r:id="rId69"/>
    <p:sldId id="336" r:id="rId70"/>
    <p:sldId id="337" r:id="rId71"/>
    <p:sldId id="338" r:id="rId72"/>
    <p:sldId id="339" r:id="rId73"/>
    <p:sldId id="344" r:id="rId74"/>
    <p:sldId id="345" r:id="rId75"/>
    <p:sldId id="346" r:id="rId76"/>
    <p:sldId id="347" r:id="rId77"/>
    <p:sldId id="352" r:id="rId78"/>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初始节" id="{65E38E91-984C-4717-98FD-CCE91EE2B388}">
          <p14:sldIdLst/>
        </p14:section>
        <p14:section name="嵌入式系统基本架构和指令" id="{D0418BC1-CA5B-44A0-8862-3B62A38CE3B5}">
          <p14:sldIdLst>
            <p14:sldId id="258"/>
            <p14:sldId id="259"/>
            <p14:sldId id="260"/>
            <p14:sldId id="261"/>
            <p14:sldId id="262"/>
            <p14:sldId id="263"/>
            <p14:sldId id="264"/>
            <p14:sldId id="265"/>
            <p14:sldId id="266"/>
            <p14:sldId id="267"/>
            <p14:sldId id="268"/>
            <p14:sldId id="269"/>
            <p14:sldId id="270"/>
            <p14:sldId id="271"/>
            <p14:sldId id="272"/>
            <p14:sldId id="274"/>
            <p14:sldId id="273"/>
          </p14:sldIdLst>
        </p14:section>
        <p14:section name="嵌入式系统程序设计与分析" id="{AA4C2B3C-5E40-4692-B1D8-3A23170BC8D1}">
          <p14:sldIdLst>
            <p14:sldId id="281"/>
            <p14:sldId id="283"/>
            <p14:sldId id="284"/>
            <p14:sldId id="285"/>
            <p14:sldId id="286"/>
            <p14:sldId id="287"/>
            <p14:sldId id="288"/>
            <p14:sldId id="289"/>
            <p14:sldId id="290"/>
            <p14:sldId id="294"/>
            <p14:sldId id="296"/>
            <p14:sldId id="297"/>
            <p14:sldId id="298"/>
            <p14:sldId id="299"/>
            <p14:sldId id="300"/>
            <p14:sldId id="301"/>
            <p14:sldId id="302"/>
          </p14:sldIdLst>
        </p14:section>
        <p14:section name="嵌入式高速处理提升架构" id="{5DA59EA8-AEFA-468D-B537-5FDC937CC276}">
          <p14:sldIdLst>
            <p14:sldId id="303"/>
            <p14:sldId id="304"/>
            <p14:sldId id="305"/>
            <p14:sldId id="306"/>
            <p14:sldId id="307"/>
            <p14:sldId id="308"/>
            <p14:sldId id="309"/>
            <p14:sldId id="310"/>
            <p14:sldId id="311"/>
            <p14:sldId id="312"/>
            <p14:sldId id="313"/>
            <p14:sldId id="314"/>
          </p14:sldIdLst>
        </p14:section>
        <p14:section name="嵌入式寻址机制" id="{F020AEA1-4D32-44BC-902D-A0368E8FCEFE}">
          <p14:sldIdLst>
            <p14:sldId id="315"/>
            <p14:sldId id="316"/>
            <p14:sldId id="317"/>
            <p14:sldId id="318"/>
            <p14:sldId id="319"/>
            <p14:sldId id="320"/>
          </p14:sldIdLst>
        </p14:section>
        <p14:section name="Arm中断机制" id="{057025DE-76DC-4806-A0B0-8ED6E008FA50}">
          <p14:sldIdLst>
            <p14:sldId id="326"/>
            <p14:sldId id="327"/>
            <p14:sldId id="329"/>
            <p14:sldId id="328"/>
            <p14:sldId id="330"/>
          </p14:sldIdLst>
        </p14:section>
        <p14:section name="嵌入式IO机制" id="{12AC2EC5-0A80-4E3C-93E8-126F0C725A61}">
          <p14:sldIdLst>
            <p14:sldId id="321"/>
            <p14:sldId id="322"/>
            <p14:sldId id="324"/>
            <p14:sldId id="331"/>
          </p14:sldIdLst>
        </p14:section>
        <p14:section name="嵌入式总线操作" id="{D1E07B8E-5F7F-4882-90BE-EE3768887B9A}">
          <p14:sldIdLst>
            <p14:sldId id="325"/>
            <p14:sldId id="332"/>
            <p14:sldId id="333"/>
            <p14:sldId id="334"/>
          </p14:sldIdLst>
        </p14:section>
        <p14:section name="嵌入式存储设备外设" id="{304371B0-A424-4EBC-872B-39BC34D33FB7}">
          <p14:sldIdLst>
            <p14:sldId id="335"/>
            <p14:sldId id="336"/>
          </p14:sldIdLst>
        </p14:section>
        <p14:section name="系统级性能分析" id="{E0533709-35A4-44C1-980F-1944DD482F5D}">
          <p14:sldIdLst>
            <p14:sldId id="337"/>
            <p14:sldId id="338"/>
            <p14:sldId id="339"/>
          </p14:sldIdLst>
        </p14:section>
        <p14:section name="进程和操作系统" id="{EF47BE37-9ACD-4DB2-8E08-030EA3A4C8EE}">
          <p14:sldIdLst>
            <p14:sldId id="344"/>
            <p14:sldId id="345"/>
            <p14:sldId id="346"/>
            <p14:sldId id="347"/>
            <p14:sldId id="352"/>
          </p14:sldIdLst>
        </p14:section>
        <p14:section name="结束节" id="{0F32B8A8-7EC0-4BF3-AB43-2DFB0357628A}">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6" autoAdjust="0"/>
    <p:restoredTop sz="87735" autoAdjust="0"/>
  </p:normalViewPr>
  <p:slideViewPr>
    <p:cSldViewPr snapToGrid="0">
      <p:cViewPr varScale="1">
        <p:scale>
          <a:sx n="75" d="100"/>
          <a:sy n="75" d="100"/>
        </p:scale>
        <p:origin x="99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gs" Target="tags/tag1.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6.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68A4-C21E-4A5C-88B4-5FC962E529F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5C269-7EF6-48D9-B393-544830A0ADB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latin typeface="等线" panose="02010600030101010101" charset="-122"/>
                <a:ea typeface="等线" panose="02010600030101010101" charset="-122"/>
                <a:cs typeface="Times New Roman" panose="02020603050405020304" pitchFamily="18" charset="0"/>
              </a:rPr>
              <a:t>注意补码里面</a:t>
            </a:r>
            <a:r>
              <a:rPr lang="en-US" altLang="zh-CN" sz="1800" kern="100" dirty="0">
                <a:effectLst/>
                <a:latin typeface="等线" panose="02010600030101010101" charset="-122"/>
                <a:ea typeface="等线" panose="02010600030101010101" charset="-122"/>
                <a:cs typeface="Times New Roman" panose="02020603050405020304" pitchFamily="18" charset="0"/>
              </a:rPr>
              <a:t>10000000…0</a:t>
            </a:r>
            <a:r>
              <a:rPr lang="zh-CN" altLang="zh-CN" sz="1800" kern="100" dirty="0">
                <a:effectLst/>
                <a:latin typeface="等线" panose="02010600030101010101" charset="-122"/>
                <a:ea typeface="等线" panose="02010600030101010101" charset="-122"/>
                <a:cs typeface="Times New Roman" panose="02020603050405020304" pitchFamily="18" charset="0"/>
              </a:rPr>
              <a:t>是</a:t>
            </a:r>
            <a:r>
              <a:rPr lang="en-US" altLang="zh-CN" sz="1800" kern="100" dirty="0">
                <a:effectLst/>
                <a:latin typeface="等线" panose="02010600030101010101" charset="-122"/>
                <a:ea typeface="等线" panose="02010600030101010101" charset="-122"/>
                <a:cs typeface="Times New Roman" panose="02020603050405020304" pitchFamily="18" charset="0"/>
              </a:rPr>
              <a:t>-2^(n-1)</a:t>
            </a:r>
            <a:r>
              <a:rPr lang="zh-CN" altLang="zh-CN" sz="1800" kern="100" dirty="0">
                <a:effectLst/>
                <a:latin typeface="等线" panose="02010600030101010101" charset="-122"/>
                <a:ea typeface="等线" panose="02010600030101010101" charset="-122"/>
                <a:cs typeface="Times New Roman" panose="02020603050405020304" pitchFamily="18" charset="0"/>
              </a:rPr>
              <a:t>，</a:t>
            </a:r>
            <a:r>
              <a:rPr lang="en-US" altLang="zh-CN" sz="1800" kern="100" dirty="0">
                <a:effectLst/>
                <a:latin typeface="等线" panose="02010600030101010101" charset="-122"/>
                <a:ea typeface="等线" panose="02010600030101010101" charset="-122"/>
                <a:cs typeface="Times New Roman" panose="02020603050405020304" pitchFamily="18" charset="0"/>
              </a:rPr>
              <a:t>n</a:t>
            </a:r>
            <a:r>
              <a:rPr lang="zh-CN" altLang="zh-CN" sz="1800" kern="100" dirty="0">
                <a:effectLst/>
                <a:latin typeface="等线" panose="02010600030101010101" charset="-122"/>
                <a:ea typeface="等线" panose="02010600030101010101" charset="-122"/>
                <a:cs typeface="Times New Roman" panose="02020603050405020304" pitchFamily="18" charset="0"/>
              </a:rPr>
              <a:t>为位数</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这里有一个动画，一个图片上叠加了另一个图</a:t>
            </a:r>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F05C269-7EF6-48D9-B393-544830A0ADB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ABB2042-B588-4389-ACEA-D16B31A6894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800"/>
            </a:lvl1pPr>
          </a:lstStyle>
          <a:p>
            <a:fld id="{205DCE07-29C0-4BE5-8D6A-4CF5434CDD9C}"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083F4AA1-432B-4A0D-B10B-3F91CFD51271}"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4B0939D-6B79-4A58-9944-A705BB36920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A4C7E7DE-9888-4C2D-9B56-1F209EFDB39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F457348-8E91-4C1F-A988-75D9001701A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843B148-696C-4606-AA54-4C8C9905EBF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3033886-A168-4B58-9A29-ECF85FF10B49}"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AB03CD-BCE3-4AA1-81F9-C07C09C7C548}"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23D4BF-8BD5-4832-923D-8A26ACF28D54}"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01BA409-3C47-4E56-A9BC-5B5B22FAA678}"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AB20DAF-A778-4C09-917C-9D11CBF30C0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DE06C-A0A1-453A-A18C-3F5D3FC4124E}"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5DCE07-29C0-4BE5-8D6A-4CF5434CDD9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4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90617" y="1012054"/>
            <a:ext cx="11410765" cy="612103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嵌入式系统基本部件</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程序计数器（</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）寄存器：保存当前指令地址</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累加器（</a:t>
            </a:r>
            <a:r>
              <a:rPr lang="en-US" altLang="zh-CN" sz="2400" dirty="0">
                <a:latin typeface="微软雅黑" panose="020B0503020204020204" pitchFamily="34" charset="-122"/>
                <a:ea typeface="微软雅黑" panose="020B0503020204020204" pitchFamily="34" charset="-122"/>
              </a:rPr>
              <a:t>ACC</a:t>
            </a:r>
            <a:r>
              <a:rPr lang="zh-CN" altLang="en-US" sz="2400" dirty="0">
                <a:latin typeface="微软雅黑" panose="020B0503020204020204" pitchFamily="34" charset="-122"/>
                <a:ea typeface="微软雅黑" panose="020B0503020204020204" pitchFamily="34" charset="-122"/>
              </a:rPr>
              <a:t>）寄存器：保存正在处理的数据</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算术逻辑单元（</a:t>
            </a:r>
            <a:r>
              <a:rPr lang="en-US" altLang="zh-CN" sz="2400" dirty="0">
                <a:latin typeface="微软雅黑" panose="020B0503020204020204" pitchFamily="34" charset="-122"/>
                <a:ea typeface="微软雅黑" panose="020B0503020204020204" pitchFamily="34" charset="-122"/>
              </a:rPr>
              <a:t>ALU</a:t>
            </a:r>
            <a:r>
              <a:rPr lang="zh-CN" altLang="en-US" sz="2400" dirty="0">
                <a:latin typeface="微软雅黑" panose="020B0503020204020204" pitchFamily="34" charset="-122"/>
                <a:ea typeface="微软雅黑" panose="020B0503020204020204" pitchFamily="34" charset="-122"/>
              </a:rPr>
              <a:t>）：对二进制数进行操作</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指令寄存器（</a:t>
            </a:r>
            <a:r>
              <a:rPr lang="en-US" altLang="zh-CN" sz="2400" dirty="0">
                <a:latin typeface="微软雅黑" panose="020B0503020204020204" pitchFamily="34" charset="-122"/>
                <a:ea typeface="微软雅黑" panose="020B0503020204020204" pitchFamily="34" charset="-122"/>
              </a:rPr>
              <a:t>IR</a:t>
            </a:r>
            <a:r>
              <a:rPr lang="zh-CN" altLang="en-US" sz="2400" dirty="0">
                <a:latin typeface="微软雅黑" panose="020B0503020204020204" pitchFamily="34" charset="-122"/>
                <a:ea typeface="微软雅黑" panose="020B0503020204020204" pitchFamily="34" charset="-122"/>
              </a:rPr>
              <a:t>）：保存当前执行的指令</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指令译码器和控制逻辑：根据指令控制上述部件产生所需的结果</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指令系统</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指令系统是计算机体系结构中与程序设计相关的一部分，包括数据类型、指令、寄存器、寻址模式和存储结构等</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指令系统是编程人员与硬件的接口</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750206" y="1012054"/>
            <a:ext cx="4161184" cy="2248856"/>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9715480"/>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数据处理指令：</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寄存器寻址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立即数寻址</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寄存器寻址：</a:t>
            </a:r>
            <a:r>
              <a:rPr lang="en-US" altLang="zh-CN" sz="2400" dirty="0">
                <a:latin typeface="微软雅黑" panose="020B0503020204020204" pitchFamily="34" charset="-122"/>
                <a:ea typeface="微软雅黑" panose="020B0503020204020204" pitchFamily="34" charset="-122"/>
              </a:rPr>
              <a:t>ADD r0</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r2</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立即数寻址： </a:t>
            </a:r>
            <a:r>
              <a:rPr lang="en-US" altLang="zh-CN" sz="2400" dirty="0">
                <a:latin typeface="微软雅黑" panose="020B0503020204020204" pitchFamily="34" charset="-122"/>
                <a:ea typeface="微软雅黑" panose="020B0503020204020204" pitchFamily="34" charset="-122"/>
              </a:rPr>
              <a:t>ADD r3</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r3</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结果是</a:t>
            </a:r>
            <a:r>
              <a:rPr lang="en-US" altLang="zh-CN" sz="2400" dirty="0">
                <a:latin typeface="微软雅黑" panose="020B0503020204020204" pitchFamily="34" charset="-122"/>
                <a:ea typeface="微软雅黑" panose="020B0503020204020204" pitchFamily="34" charset="-122"/>
              </a:rPr>
              <a:t>r3</a:t>
            </a:r>
            <a:r>
              <a:rPr lang="zh-CN" altLang="en-US" sz="2400" dirty="0">
                <a:latin typeface="微软雅黑" panose="020B0503020204020204" pitchFamily="34" charset="-122"/>
                <a:ea typeface="微软雅黑" panose="020B0503020204020204" pitchFamily="34" charset="-122"/>
              </a:rPr>
              <a:t>直接和</a:t>
            </a:r>
            <a:r>
              <a:rPr lang="en-US" altLang="zh-CN" sz="2400" dirty="0">
                <a:latin typeface="微软雅黑" panose="020B0503020204020204" pitchFamily="34" charset="-122"/>
                <a:ea typeface="微软雅黑" panose="020B0503020204020204" pitchFamily="34" charset="-122"/>
              </a:rPr>
              <a:t>r3</a:t>
            </a:r>
            <a:r>
              <a:rPr lang="zh-CN" altLang="en-US" sz="2400" dirty="0">
                <a:latin typeface="微软雅黑" panose="020B0503020204020204" pitchFamily="34" charset="-122"/>
                <a:ea typeface="微软雅黑" panose="020B0503020204020204" pitchFamily="34" charset="-122"/>
              </a:rPr>
              <a:t>相加</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#&amp;ff:&amp;</a:t>
            </a:r>
            <a:r>
              <a:rPr lang="zh-CN" altLang="en-US" sz="2400" dirty="0">
                <a:latin typeface="微软雅黑" panose="020B0503020204020204" pitchFamily="34" charset="-122"/>
                <a:ea typeface="微软雅黑" panose="020B0503020204020204" pitchFamily="34" charset="-122"/>
              </a:rPr>
              <a:t>表示以</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进制的形式定义立即数</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立即数的范围：</a:t>
            </a:r>
            <a:r>
              <a:rPr lang="en-US" altLang="zh-CN" sz="2400" dirty="0">
                <a:latin typeface="微软雅黑" panose="020B0503020204020204" pitchFamily="34" charset="-122"/>
                <a:ea typeface="微软雅黑" panose="020B0503020204020204" pitchFamily="34" charset="-122"/>
              </a:rPr>
              <a:t>(0~255)*2^{2n} n</a:t>
            </a:r>
            <a:r>
              <a:rPr lang="zh-CN" altLang="en-US" sz="2400" dirty="0">
                <a:latin typeface="微软雅黑" panose="020B0503020204020204" pitchFamily="34" charset="-122"/>
                <a:ea typeface="微软雅黑" panose="020B0503020204020204" pitchFamily="34" charset="-122"/>
              </a:rPr>
              <a:t>大于等于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小于等于</a:t>
            </a:r>
            <a:r>
              <a:rPr lang="en-US" altLang="zh-CN" sz="2400" dirty="0">
                <a:latin typeface="微软雅黑" panose="020B0503020204020204" pitchFamily="34" charset="-122"/>
                <a:ea typeface="微软雅黑" panose="020B0503020204020204" pitchFamily="34" charset="-122"/>
              </a:rPr>
              <a:t>12</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乘法运算指令</a:t>
            </a:r>
            <a:r>
              <a:rPr lang="en-US" altLang="zh-CN" sz="2400" dirty="0">
                <a:latin typeface="微软雅黑" panose="020B0503020204020204" pitchFamily="34" charset="-122"/>
                <a:ea typeface="微软雅黑" panose="020B0503020204020204" pitchFamily="34" charset="-122"/>
              </a:rPr>
              <a:t>-MUL</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MLA</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MUL r4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r2 r4 = (r3xr2)[31:0]</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第二操作数不支持立即数寻址</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MLA r4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r1 r4=r3xr2+r1</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6042680"/>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数据传送指令：将存储器中的值拷贝到寄存器中，或者相反 </a:t>
            </a:r>
            <a:r>
              <a:rPr lang="en-US" altLang="zh-CN" sz="2400" dirty="0">
                <a:latin typeface="微软雅黑" panose="020B0503020204020204" pitchFamily="34" charset="-122"/>
                <a:ea typeface="微软雅黑" panose="020B0503020204020204" pitchFamily="34" charset="-122"/>
              </a:rPr>
              <a:t>Load/Store</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三种基本的数据传送指令：</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单寄存器</a:t>
            </a:r>
            <a:r>
              <a:rPr lang="en-US" altLang="zh-CN" sz="2400" dirty="0">
                <a:latin typeface="微软雅黑" panose="020B0503020204020204" pitchFamily="34" charset="-122"/>
                <a:ea typeface="微软雅黑" panose="020B0503020204020204" pitchFamily="34" charset="-122"/>
              </a:rPr>
              <a:t>LS </a:t>
            </a:r>
            <a:r>
              <a:rPr lang="zh-CN" altLang="en-US" sz="2400" dirty="0">
                <a:latin typeface="微软雅黑" panose="020B0503020204020204" pitchFamily="34" charset="-122"/>
                <a:ea typeface="微软雅黑" panose="020B0503020204020204" pitchFamily="34" charset="-122"/>
              </a:rPr>
              <a:t>数据项可以是字节、</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位半字以及</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位字</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多寄存器</a:t>
            </a:r>
            <a:r>
              <a:rPr lang="en-US" altLang="zh-CN" sz="2400" dirty="0">
                <a:latin typeface="微软雅黑" panose="020B0503020204020204" pitchFamily="34" charset="-122"/>
                <a:ea typeface="微软雅黑" panose="020B0503020204020204" pitchFamily="34" charset="-122"/>
              </a:rPr>
              <a:t>LS </a:t>
            </a:r>
            <a:r>
              <a:rPr lang="zh-CN" altLang="en-US" sz="2400" dirty="0">
                <a:latin typeface="微软雅黑" panose="020B0503020204020204" pitchFamily="34" charset="-122"/>
                <a:ea typeface="微软雅黑" panose="020B0503020204020204" pitchFamily="34" charset="-122"/>
              </a:rPr>
              <a:t>用于进程的进入和退出，恢复和保存工作寄存器</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单寄存器交换指令</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SWP Rd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Rm</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【Rn】</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地址为</a:t>
            </a:r>
            <a:r>
              <a:rPr lang="en-US" altLang="zh-CN" sz="2400" dirty="0">
                <a:latin typeface="微软雅黑" panose="020B0503020204020204" pitchFamily="34" charset="-122"/>
                <a:ea typeface="微软雅黑" panose="020B0503020204020204" pitchFamily="34" charset="-122"/>
              </a:rPr>
              <a:t>Rn</a:t>
            </a:r>
            <a:r>
              <a:rPr lang="zh-CN" altLang="en-US" sz="2400" dirty="0">
                <a:latin typeface="微软雅黑" panose="020B0503020204020204" pitchFamily="34" charset="-122"/>
                <a:ea typeface="微软雅黑" panose="020B0503020204020204" pitchFamily="34" charset="-122"/>
              </a:rPr>
              <a:t>的存储单元中的数据被存到</a:t>
            </a:r>
            <a:r>
              <a:rPr lang="en-US" altLang="zh-CN" sz="2400" dirty="0">
                <a:latin typeface="微软雅黑" panose="020B0503020204020204" pitchFamily="34" charset="-122"/>
                <a:ea typeface="微软雅黑" panose="020B0503020204020204" pitchFamily="34" charset="-122"/>
              </a:rPr>
              <a:t>Rd</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Rm</a:t>
            </a:r>
            <a:r>
              <a:rPr lang="zh-CN" altLang="en-US" sz="2400" dirty="0">
                <a:latin typeface="微软雅黑" panose="020B0503020204020204" pitchFamily="34" charset="-122"/>
                <a:ea typeface="微软雅黑" panose="020B0503020204020204" pitchFamily="34" charset="-122"/>
              </a:rPr>
              <a:t>内容被放到地址为</a:t>
            </a:r>
            <a:r>
              <a:rPr lang="en-US" altLang="zh-CN" sz="2400" dirty="0">
                <a:latin typeface="微软雅黑" panose="020B0503020204020204" pitchFamily="34" charset="-122"/>
                <a:ea typeface="微软雅黑" panose="020B0503020204020204" pitchFamily="34" charset="-122"/>
              </a:rPr>
              <a:t>Rn</a:t>
            </a:r>
            <a:r>
              <a:rPr lang="zh-CN" altLang="en-US" sz="2400" dirty="0">
                <a:latin typeface="微软雅黑" panose="020B0503020204020204" pitchFamily="34" charset="-122"/>
                <a:ea typeface="微软雅黑" panose="020B0503020204020204" pitchFamily="34" charset="-122"/>
              </a:rPr>
              <a:t>的存储单元</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9510296"/>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数据传送指令：将存储器中的值拷贝到寄存器中，或者相反 </a:t>
            </a:r>
            <a:r>
              <a:rPr lang="en-US" altLang="zh-CN" sz="2400" dirty="0">
                <a:latin typeface="微软雅黑" panose="020B0503020204020204" pitchFamily="34" charset="-122"/>
                <a:ea typeface="微软雅黑" panose="020B0503020204020204" pitchFamily="34" charset="-122"/>
              </a:rPr>
              <a:t>Load/Store</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寄存器间接寻址，</a:t>
            </a:r>
            <a:r>
              <a:rPr lang="en-US" altLang="zh-CN" sz="2400" dirty="0">
                <a:latin typeface="微软雅黑" panose="020B0503020204020204" pitchFamily="34" charset="-122"/>
                <a:ea typeface="微软雅黑" panose="020B0503020204020204" pitchFamily="34" charset="-122"/>
              </a:rPr>
              <a:t>LDR r0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，将一个寄存器的值作为存储器地址并取该地址里的值</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Important</a:t>
            </a:r>
            <a:r>
              <a:rPr lang="zh-CN" altLang="en-US" sz="2400" dirty="0">
                <a:latin typeface="微软雅黑" panose="020B0503020204020204" pitchFamily="34" charset="-122"/>
                <a:ea typeface="微软雅黑" panose="020B0503020204020204" pitchFamily="34" charset="-122"/>
              </a:rPr>
              <a:t>：初始化地址指针：使用</a:t>
            </a:r>
            <a:r>
              <a:rPr lang="en-US" altLang="zh-CN" sz="2400" dirty="0">
                <a:latin typeface="微软雅黑" panose="020B0503020204020204" pitchFamily="34" charset="-122"/>
                <a:ea typeface="微软雅黑" panose="020B0503020204020204" pitchFamily="34" charset="-122"/>
              </a:rPr>
              <a:t>ADR</a:t>
            </a:r>
            <a:r>
              <a:rPr lang="zh-CN" altLang="en-US" sz="2400" dirty="0">
                <a:latin typeface="微软雅黑" panose="020B0503020204020204" pitchFamily="34" charset="-122"/>
                <a:ea typeface="微软雅黑" panose="020B0503020204020204" pitchFamily="34" charset="-122"/>
              </a:rPr>
              <a:t>伪指令 </a:t>
            </a:r>
            <a:r>
              <a:rPr lang="en-US" altLang="zh-CN" sz="2400" dirty="0">
                <a:latin typeface="微软雅黑" panose="020B0503020204020204" pitchFamily="34" charset="-122"/>
                <a:ea typeface="微软雅黑" panose="020B0503020204020204" pitchFamily="34" charset="-122"/>
              </a:rPr>
              <a:t>ADR r1</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TABLE1</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基地址偏移寻址：前变址 </a:t>
            </a:r>
            <a:r>
              <a:rPr lang="en-US" altLang="zh-CN" sz="2400" dirty="0">
                <a:latin typeface="微软雅黑" panose="020B0503020204020204" pitchFamily="34" charset="-122"/>
                <a:ea typeface="微软雅黑" panose="020B0503020204020204" pitchFamily="34" charset="-122"/>
              </a:rPr>
              <a:t>LDR r0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 偏移量就是</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，直接把</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内容</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作为地址</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前变址不改变</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的值</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若要改变</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的值，需要使用前变址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自动变址，可以加！实现，例如</a:t>
            </a:r>
            <a:r>
              <a:rPr lang="en-US" altLang="zh-CN" sz="2400" dirty="0">
                <a:latin typeface="微软雅黑" panose="020B0503020204020204" pitchFamily="34" charset="-122"/>
                <a:ea typeface="微软雅黑" panose="020B0503020204020204" pitchFamily="34" charset="-122"/>
              </a:rPr>
              <a:t>LDR r0</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后变址：允许先按照基地址寻数据，寻找后再变基地址，</a:t>
            </a:r>
            <a:r>
              <a:rPr lang="en-US" altLang="zh-CN" sz="2400" dirty="0">
                <a:latin typeface="微软雅黑" panose="020B0503020204020204" pitchFamily="34" charset="-122"/>
                <a:ea typeface="微软雅黑" panose="020B0503020204020204" pitchFamily="34" charset="-122"/>
              </a:rPr>
              <a:t>LDR r0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【r1】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传送数据大小可以是字节而非</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位字，地址可以对准任意字节，取出的字节放在</a:t>
            </a:r>
            <a:r>
              <a:rPr lang="en-US" altLang="zh-CN" sz="2400" dirty="0">
                <a:latin typeface="微软雅黑" panose="020B0503020204020204" pitchFamily="34" charset="-122"/>
                <a:ea typeface="微软雅黑" panose="020B0503020204020204" pitchFamily="34" charset="-122"/>
              </a:rPr>
              <a:t>r0</a:t>
            </a:r>
            <a:r>
              <a:rPr lang="zh-CN" altLang="en-US" sz="2400" dirty="0">
                <a:latin typeface="微软雅黑" panose="020B0503020204020204" pitchFamily="34" charset="-122"/>
                <a:ea typeface="微软雅黑" panose="020B0503020204020204" pitchFamily="34" charset="-122"/>
              </a:rPr>
              <a:t>最低处，</a:t>
            </a:r>
            <a:r>
              <a:rPr lang="en-US" altLang="zh-CN" sz="2400" dirty="0">
                <a:latin typeface="微软雅黑" panose="020B0503020204020204" pitchFamily="34" charset="-122"/>
                <a:ea typeface="微软雅黑" panose="020B0503020204020204" pitchFamily="34" charset="-122"/>
              </a:rPr>
              <a:t>r0</a:t>
            </a:r>
            <a:r>
              <a:rPr lang="zh-CN" altLang="en-US" sz="2400" dirty="0">
                <a:latin typeface="微软雅黑" panose="020B0503020204020204" pitchFamily="34" charset="-122"/>
                <a:ea typeface="微软雅黑" panose="020B0503020204020204" pitchFamily="34" charset="-122"/>
              </a:rPr>
              <a:t>其余字节填充</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，方式：</a:t>
            </a:r>
            <a:r>
              <a:rPr lang="en-US" altLang="zh-CN" sz="2400" dirty="0">
                <a:latin typeface="微软雅黑" panose="020B0503020204020204" pitchFamily="34" charset="-122"/>
                <a:ea typeface="微软雅黑" panose="020B0503020204020204" pitchFamily="34" charset="-122"/>
              </a:rPr>
              <a:t>LDRB</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9725739"/>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控制流指令：使指令执行切换到不同的地址</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转移指令（无条件转移指令）</a:t>
            </a:r>
            <a:r>
              <a:rPr lang="en-US" altLang="zh-CN" sz="2400" dirty="0">
                <a:latin typeface="微软雅黑" panose="020B0503020204020204" pitchFamily="34" charset="-122"/>
                <a:ea typeface="微软雅黑" panose="020B0503020204020204" pitchFamily="34" charset="-122"/>
              </a:rPr>
              <a:t>B label</a:t>
            </a:r>
            <a:r>
              <a:rPr lang="zh-CN" altLang="en-US" sz="2400" dirty="0">
                <a:latin typeface="微软雅黑" panose="020B0503020204020204" pitchFamily="34" charset="-122"/>
                <a:ea typeface="微软雅黑" panose="020B0503020204020204" pitchFamily="34" charset="-122"/>
              </a:rPr>
              <a:t>：跳到对应的</a:t>
            </a:r>
            <a:r>
              <a:rPr lang="en-US" altLang="zh-CN" sz="2400" dirty="0">
                <a:latin typeface="微软雅黑" panose="020B0503020204020204" pitchFamily="34" charset="-122"/>
                <a:ea typeface="微软雅黑" panose="020B0503020204020204" pitchFamily="34" charset="-122"/>
              </a:rPr>
              <a:t>label</a:t>
            </a:r>
            <a:r>
              <a:rPr lang="zh-CN" altLang="en-US" sz="2400" dirty="0">
                <a:latin typeface="微软雅黑" panose="020B0503020204020204" pitchFamily="34" charset="-122"/>
                <a:ea typeface="微软雅黑" panose="020B0503020204020204" pitchFamily="34" charset="-122"/>
              </a:rPr>
              <a:t>对应的代码段</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子程序跳转指令：</a:t>
            </a:r>
            <a:r>
              <a:rPr lang="en-US" altLang="zh-CN" sz="2400" dirty="0">
                <a:latin typeface="微软雅黑" panose="020B0503020204020204" pitchFamily="34" charset="-122"/>
                <a:ea typeface="微软雅黑" panose="020B0503020204020204" pitchFamily="34" charset="-122"/>
              </a:rPr>
              <a:t>BL + </a:t>
            </a:r>
            <a:r>
              <a:rPr lang="zh-CN" altLang="en-US" sz="2400" dirty="0">
                <a:latin typeface="微软雅黑" panose="020B0503020204020204" pitchFamily="34" charset="-122"/>
                <a:ea typeface="微软雅黑" panose="020B0503020204020204" pitchFamily="34" charset="-122"/>
              </a:rPr>
              <a:t>子程序名称 它将</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寄存器值放到</a:t>
            </a:r>
            <a:r>
              <a:rPr lang="en-US" altLang="zh-CN" sz="2400" dirty="0">
                <a:latin typeface="微软雅黑" panose="020B0503020204020204" pitchFamily="34" charset="-122"/>
                <a:ea typeface="微软雅黑" panose="020B0503020204020204" pitchFamily="34" charset="-122"/>
              </a:rPr>
              <a:t>r14</a:t>
            </a:r>
            <a:r>
              <a:rPr lang="zh-CN" altLang="en-US" sz="2400" dirty="0">
                <a:latin typeface="微软雅黑" panose="020B0503020204020204" pitchFamily="34" charset="-122"/>
                <a:ea typeface="微软雅黑" panose="020B0503020204020204" pitchFamily="34" charset="-122"/>
              </a:rPr>
              <a:t>里，并把子程序地址装载到</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中 </a:t>
            </a:r>
            <a:r>
              <a:rPr lang="en-US" altLang="zh-CN" sz="2400" dirty="0">
                <a:latin typeface="微软雅黑" panose="020B0503020204020204" pitchFamily="34" charset="-122"/>
                <a:ea typeface="微软雅黑" panose="020B0503020204020204" pitchFamily="34" charset="-122"/>
              </a:rPr>
              <a:t>r14</a:t>
            </a:r>
            <a:r>
              <a:rPr lang="zh-CN" altLang="en-US" sz="2400" dirty="0">
                <a:latin typeface="微软雅黑" panose="020B0503020204020204" pitchFamily="34" charset="-122"/>
                <a:ea typeface="微软雅黑" panose="020B0503020204020204" pitchFamily="34" charset="-122"/>
              </a:rPr>
              <a:t>永远是保存返回地址的寄存器，其被称为连接寄存器（</a:t>
            </a:r>
            <a:r>
              <a:rPr lang="en-US" altLang="zh-CN" sz="2400" dirty="0" err="1">
                <a:latin typeface="微软雅黑" panose="020B0503020204020204" pitchFamily="34" charset="-122"/>
                <a:ea typeface="微软雅黑" panose="020B0503020204020204" pitchFamily="34" charset="-122"/>
              </a:rPr>
              <a:t>lr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link register</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子程序最好不要改变任何寄存器的值</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条件转移指令 </a:t>
            </a:r>
            <a:r>
              <a:rPr lang="en-US" altLang="zh-CN" sz="2400" dirty="0">
                <a:latin typeface="微软雅黑" panose="020B0503020204020204" pitchFamily="34" charset="-122"/>
                <a:ea typeface="微软雅黑" panose="020B0503020204020204" pitchFamily="34" charset="-122"/>
              </a:rPr>
              <a:t>loop + BNE</a:t>
            </a:r>
            <a:r>
              <a:rPr lang="zh-CN" altLang="en-US" sz="2400" dirty="0">
                <a:latin typeface="微软雅黑" panose="020B0503020204020204" pitchFamily="34" charset="-122"/>
                <a:ea typeface="微软雅黑" panose="020B0503020204020204" pitchFamily="34" charset="-122"/>
              </a:rPr>
              <a:t>之类的 </a:t>
            </a:r>
            <a:r>
              <a:rPr lang="en-US" altLang="zh-CN" sz="2400" dirty="0">
                <a:latin typeface="微软雅黑" panose="020B0503020204020204" pitchFamily="34" charset="-122"/>
                <a:ea typeface="微软雅黑" panose="020B0503020204020204" pitchFamily="34" charset="-122"/>
              </a:rPr>
              <a:t>+ loop</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519460"/>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寄存器移位操作， </a:t>
            </a:r>
            <a:r>
              <a:rPr lang="en-US" altLang="zh-CN" sz="2400" dirty="0">
                <a:latin typeface="微软雅黑" panose="020B0503020204020204" pitchFamily="34" charset="-122"/>
                <a:ea typeface="微软雅黑" panose="020B0503020204020204" pitchFamily="34" charset="-122"/>
              </a:rPr>
              <a:t>LSL</a:t>
            </a:r>
            <a:r>
              <a:rPr lang="zh-CN" altLang="en-US" sz="2400" dirty="0">
                <a:latin typeface="微软雅黑" panose="020B0503020204020204" pitchFamily="34" charset="-122"/>
                <a:ea typeface="微软雅黑" panose="020B0503020204020204" pitchFamily="34" charset="-122"/>
              </a:rPr>
              <a:t>：左移操作，</a:t>
            </a:r>
            <a:r>
              <a:rPr lang="en-US" altLang="zh-CN" sz="2400" dirty="0">
                <a:latin typeface="微软雅黑" panose="020B0503020204020204" pitchFamily="34" charset="-122"/>
                <a:ea typeface="微软雅黑" panose="020B0503020204020204" pitchFamily="34" charset="-122"/>
              </a:rPr>
              <a:t>LSL#3</a:t>
            </a:r>
            <a:r>
              <a:rPr lang="zh-CN" altLang="en-US" sz="2400" dirty="0">
                <a:latin typeface="微软雅黑" panose="020B0503020204020204" pitchFamily="34" charset="-122"/>
                <a:ea typeface="微软雅黑" panose="020B0503020204020204" pitchFamily="34" charset="-122"/>
              </a:rPr>
              <a:t>代表左移</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位，即十进制里*</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，类似的有</a:t>
            </a:r>
            <a:r>
              <a:rPr lang="en-US" altLang="zh-CN" sz="2400" dirty="0">
                <a:latin typeface="微软雅黑" panose="020B0503020204020204" pitchFamily="34" charset="-122"/>
                <a:ea typeface="微软雅黑" panose="020B0503020204020204" pitchFamily="34" charset="-122"/>
              </a:rPr>
              <a:t>LSR</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ASL</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ASR</a:t>
            </a:r>
            <a:r>
              <a:rPr lang="zh-CN" altLang="en-US" sz="2400" dirty="0">
                <a:latin typeface="微软雅黑" panose="020B0503020204020204" pitchFamily="34" charset="-122"/>
                <a:ea typeface="微软雅黑" panose="020B0503020204020204" pitchFamily="34" charset="-122"/>
              </a:rPr>
              <a:t>：算术左移与算术右移</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ROR</a:t>
            </a:r>
            <a:r>
              <a:rPr lang="zh-CN" altLang="en-US" sz="2400" dirty="0">
                <a:latin typeface="微软雅黑" panose="020B0503020204020204" pitchFamily="34" charset="-122"/>
                <a:ea typeface="微软雅黑" panose="020B0503020204020204" pitchFamily="34" charset="-122"/>
              </a:rPr>
              <a:t>与</a:t>
            </a:r>
            <a:r>
              <a:rPr lang="en-US" altLang="zh-CN" sz="2400" dirty="0">
                <a:latin typeface="微软雅黑" panose="020B0503020204020204" pitchFamily="34" charset="-122"/>
                <a:ea typeface="微软雅黑" panose="020B0503020204020204" pitchFamily="34" charset="-122"/>
              </a:rPr>
              <a:t>RRX ROR</a:t>
            </a:r>
            <a:r>
              <a:rPr lang="zh-CN" altLang="en-US" sz="2400" dirty="0">
                <a:latin typeface="微软雅黑" panose="020B0503020204020204" pitchFamily="34" charset="-122"/>
                <a:ea typeface="微软雅黑" panose="020B0503020204020204" pitchFamily="34" charset="-122"/>
              </a:rPr>
              <a:t>：循环右移 </a:t>
            </a:r>
            <a:r>
              <a:rPr lang="en-US" altLang="zh-CN" sz="2400" dirty="0">
                <a:latin typeface="微软雅黑" panose="020B0503020204020204" pitchFamily="34" charset="-122"/>
                <a:ea typeface="微软雅黑" panose="020B0503020204020204" pitchFamily="34" charset="-122"/>
              </a:rPr>
              <a:t>RRX</a:t>
            </a:r>
            <a:r>
              <a:rPr lang="zh-CN" altLang="en-US" sz="2400" dirty="0">
                <a:latin typeface="微软雅黑" panose="020B0503020204020204" pitchFamily="34" charset="-122"/>
                <a:ea typeface="微软雅黑" panose="020B0503020204020204" pitchFamily="34" charset="-122"/>
              </a:rPr>
              <a:t>：右移一位，将原先</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作为标志位</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，将原先</a:t>
            </a:r>
            <a:r>
              <a:rPr lang="en-US" altLang="zh-CN" sz="2400" dirty="0">
                <a:latin typeface="微软雅黑" panose="020B0503020204020204" pitchFamily="34" charset="-122"/>
                <a:ea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rPr>
              <a:t>作为新的</a:t>
            </a:r>
            <a:r>
              <a:rPr lang="en-US" altLang="zh-CN" sz="2400" dirty="0">
                <a:latin typeface="微软雅黑" panose="020B0503020204020204" pitchFamily="34" charset="-122"/>
                <a:ea typeface="微软雅黑" panose="020B0503020204020204" pitchFamily="34" charset="-122"/>
              </a:rPr>
              <a:t>31bit</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单芯片计算机需要：处理器、存储器和</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 微控制器是单芯片计算机的一种形式</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570756"/>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汇编语言的基本特征</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每一行显示一条指令</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标记（</a:t>
            </a:r>
            <a:r>
              <a:rPr lang="en-US" altLang="zh-CN" sz="2400" dirty="0">
                <a:latin typeface="微软雅黑" panose="020B0503020204020204" pitchFamily="34" charset="-122"/>
                <a:ea typeface="微软雅黑" panose="020B0503020204020204" pitchFamily="34" charset="-122"/>
              </a:rPr>
              <a:t>label</a:t>
            </a:r>
            <a:r>
              <a:rPr lang="zh-CN" altLang="en-US" sz="2400" dirty="0">
                <a:latin typeface="微软雅黑" panose="020B0503020204020204" pitchFamily="34" charset="-122"/>
                <a:ea typeface="微软雅黑" panose="020B0503020204020204" pitchFamily="34" charset="-122"/>
              </a:rPr>
              <a:t>），位于第一列开始，为内存单元提供类似名字的信息（类比于</a:t>
            </a:r>
            <a:r>
              <a:rPr lang="en-US" altLang="zh-CN" sz="2400" dirty="0">
                <a:latin typeface="微软雅黑" panose="020B0503020204020204" pitchFamily="34" charset="-122"/>
                <a:ea typeface="微软雅黑" panose="020B0503020204020204" pitchFamily="34" charset="-122"/>
              </a:rPr>
              <a:t>DEFINE</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指令必须从第二列或其他不同于标记的地方开始</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注释必须跟在指定的注释字符后面，使用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作为注释前标</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汇编伪指令：这些指令是特殊指令助记符，没有对应的操作码，仅在汇编过程中起作用，一旦汇编技术其使命就完成</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827236"/>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汇编语言的基本特征</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常见伪指令：</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ADR</a:t>
            </a:r>
            <a:r>
              <a:rPr lang="zh-CN" altLang="en-US" sz="2400" dirty="0">
                <a:latin typeface="微软雅黑" panose="020B0503020204020204" pitchFamily="34" charset="-122"/>
                <a:ea typeface="微软雅黑" panose="020B0503020204020204" pitchFamily="34" charset="-122"/>
              </a:rPr>
              <a:t>：小范围地址读取伪指令，将基于</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相对偏移的地址值读取到寄存器中，当编译时被替换为合适的指令，</a:t>
            </a:r>
            <a:r>
              <a:rPr lang="en-US" altLang="zh-CN" sz="2400" dirty="0">
                <a:latin typeface="微软雅黑" panose="020B0503020204020204" pitchFamily="34" charset="-122"/>
                <a:ea typeface="微软雅黑" panose="020B0503020204020204" pitchFamily="34" charset="-122"/>
              </a:rPr>
              <a:t>ADR register, exp </a:t>
            </a:r>
            <a:r>
              <a:rPr lang="zh-CN" altLang="en-US" sz="2400" dirty="0">
                <a:latin typeface="微软雅黑" panose="020B0503020204020204" pitchFamily="34" charset="-122"/>
                <a:ea typeface="微软雅黑" panose="020B0503020204020204" pitchFamily="34" charset="-122"/>
              </a:rPr>
              <a:t>就是把</a:t>
            </a:r>
            <a:r>
              <a:rPr lang="en-US" altLang="zh-CN" sz="2400" dirty="0">
                <a:latin typeface="微软雅黑" panose="020B0503020204020204" pitchFamily="34" charset="-122"/>
                <a:ea typeface="微软雅黑" panose="020B0503020204020204" pitchFamily="34" charset="-122"/>
              </a:rPr>
              <a:t>exp</a:t>
            </a:r>
            <a:r>
              <a:rPr lang="zh-CN" altLang="en-US" sz="2400" dirty="0">
                <a:latin typeface="微软雅黑" panose="020B0503020204020204" pitchFamily="34" charset="-122"/>
                <a:ea typeface="微软雅黑" panose="020B0503020204020204" pitchFamily="34" charset="-122"/>
              </a:rPr>
              <a:t>的地址存储到</a:t>
            </a:r>
            <a:r>
              <a:rPr lang="en-US" altLang="zh-CN" sz="2400" dirty="0">
                <a:latin typeface="微软雅黑" panose="020B0503020204020204" pitchFamily="34" charset="-122"/>
                <a:ea typeface="微软雅黑" panose="020B0503020204020204" pitchFamily="34" charset="-122"/>
              </a:rPr>
              <a:t>register</a:t>
            </a:r>
            <a:r>
              <a:rPr lang="zh-CN" altLang="en-US" sz="2400" dirty="0">
                <a:latin typeface="微软雅黑" panose="020B0503020204020204" pitchFamily="34" charset="-122"/>
                <a:ea typeface="微软雅黑" panose="020B0503020204020204" pitchFamily="34" charset="-122"/>
              </a:rPr>
              <a:t>里</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AREA</a:t>
            </a:r>
            <a:r>
              <a:rPr lang="zh-CN" altLang="en-US" sz="2400" dirty="0">
                <a:latin typeface="微软雅黑" panose="020B0503020204020204" pitchFamily="34" charset="-122"/>
                <a:ea typeface="微软雅黑" panose="020B0503020204020204" pitchFamily="34" charset="-122"/>
              </a:rPr>
              <a:t>：定义一个代码段或数据段 </a:t>
            </a:r>
            <a:r>
              <a:rPr lang="en-US" altLang="zh-CN" sz="2400" dirty="0">
                <a:latin typeface="微软雅黑" panose="020B0503020204020204" pitchFamily="34" charset="-122"/>
                <a:ea typeface="微软雅黑" panose="020B0503020204020204" pitchFamily="34" charset="-122"/>
              </a:rPr>
              <a:t>AREA </a:t>
            </a:r>
            <a:r>
              <a:rPr lang="zh-CN" altLang="en-US" sz="2400" dirty="0">
                <a:latin typeface="微软雅黑" panose="020B0503020204020204" pitchFamily="34" charset="-122"/>
                <a:ea typeface="微软雅黑" panose="020B0503020204020204" pitchFamily="34" charset="-122"/>
              </a:rPr>
              <a:t>段名 属性</a:t>
            </a: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树形</a:t>
            </a:r>
            <a:r>
              <a:rPr lang="en-US" altLang="zh-CN" sz="2400" dirty="0">
                <a:latin typeface="微软雅黑" panose="020B0503020204020204" pitchFamily="34" charset="-122"/>
                <a:ea typeface="微软雅黑" panose="020B0503020204020204" pitchFamily="34" charset="-122"/>
              </a:rPr>
              <a:t>2</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常用属性， </a:t>
            </a:r>
            <a:r>
              <a:rPr lang="en-US" altLang="zh-CN" sz="2400" dirty="0">
                <a:latin typeface="微软雅黑" panose="020B0503020204020204" pitchFamily="34" charset="-122"/>
                <a:ea typeface="微软雅黑" panose="020B0503020204020204" pitchFamily="34" charset="-122"/>
              </a:rPr>
              <a:t>code</a:t>
            </a:r>
            <a:r>
              <a:rPr lang="zh-CN" altLang="en-US" sz="2400" dirty="0">
                <a:latin typeface="微软雅黑" panose="020B0503020204020204" pitchFamily="34" charset="-122"/>
                <a:ea typeface="微软雅黑" panose="020B0503020204020204" pitchFamily="34" charset="-122"/>
              </a:rPr>
              <a:t>，一般为</a:t>
            </a:r>
            <a:r>
              <a:rPr lang="en-US" altLang="zh-CN" sz="2400" dirty="0">
                <a:latin typeface="微软雅黑" panose="020B0503020204020204" pitchFamily="34" charset="-122"/>
                <a:ea typeface="微软雅黑" panose="020B0503020204020204" pitchFamily="34" charset="-122"/>
              </a:rPr>
              <a:t>READONLY</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，一般为</a:t>
            </a:r>
            <a:r>
              <a:rPr lang="en-US" altLang="zh-CN" sz="2400" dirty="0">
                <a:latin typeface="微软雅黑" panose="020B0503020204020204" pitchFamily="34" charset="-122"/>
                <a:ea typeface="微软雅黑" panose="020B0503020204020204" pitchFamily="34" charset="-122"/>
              </a:rPr>
              <a:t>READWRITE</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ENTRY</a:t>
            </a:r>
            <a:r>
              <a:rPr lang="zh-CN" altLang="en-US" sz="2400" dirty="0">
                <a:latin typeface="微软雅黑" panose="020B0503020204020204" pitchFamily="34" charset="-122"/>
                <a:ea typeface="微软雅黑" panose="020B0503020204020204" pitchFamily="34" charset="-122"/>
              </a:rPr>
              <a:t>：指示汇编程序的入口点，一个完整的汇编程序至少要有一个</a:t>
            </a:r>
            <a:r>
              <a:rPr lang="en-US" altLang="zh-CN" sz="2400" dirty="0">
                <a:latin typeface="微软雅黑" panose="020B0503020204020204" pitchFamily="34" charset="-122"/>
                <a:ea typeface="微软雅黑" panose="020B0503020204020204" pitchFamily="34" charset="-122"/>
              </a:rPr>
              <a:t>ENTRY</a:t>
            </a:r>
            <a:r>
              <a:rPr lang="zh-CN" altLang="en-US" sz="2400" dirty="0">
                <a:latin typeface="微软雅黑" panose="020B0503020204020204" pitchFamily="34" charset="-122"/>
                <a:ea typeface="微软雅黑" panose="020B0503020204020204" pitchFamily="34" charset="-122"/>
              </a:rPr>
              <a:t>，但一个源文件最多只能有一个</a:t>
            </a:r>
            <a:r>
              <a:rPr lang="en-US" altLang="zh-CN" sz="2400" dirty="0">
                <a:latin typeface="微软雅黑" panose="020B0503020204020204" pitchFamily="34" charset="-122"/>
                <a:ea typeface="微软雅黑" panose="020B0503020204020204" pitchFamily="34" charset="-122"/>
              </a:rPr>
              <a:t>ENTRY</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END</a:t>
            </a:r>
            <a:r>
              <a:rPr lang="zh-CN" altLang="en-US" sz="2400" dirty="0">
                <a:latin typeface="微软雅黑" panose="020B0503020204020204" pitchFamily="34" charset="-122"/>
                <a:ea typeface="微软雅黑" panose="020B0503020204020204" pitchFamily="34" charset="-122"/>
              </a:rPr>
              <a:t>：指示汇编器已经到达源程序的结尾</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EQU</a:t>
            </a:r>
            <a:r>
              <a:rPr lang="zh-CN" altLang="en-US" sz="2400" dirty="0">
                <a:latin typeface="微软雅黑" panose="020B0503020204020204" pitchFamily="34" charset="-122"/>
                <a:ea typeface="微软雅黑" panose="020B0503020204020204" pitchFamily="34" charset="-122"/>
              </a:rPr>
              <a:t>：为程序中的常量、标号定义一个等效的字符名称，类似于”</a:t>
            </a:r>
            <a:r>
              <a:rPr lang="en-US" altLang="zh-CN" sz="2400" dirty="0">
                <a:latin typeface="微软雅黑" panose="020B0503020204020204" pitchFamily="34" charset="-122"/>
                <a:ea typeface="微软雅黑" panose="020B0503020204020204" pitchFamily="34" charset="-122"/>
              </a:rPr>
              <a:t>#define”</a:t>
            </a:r>
            <a:endParaRPr lang="en-US" altLang="zh-CN"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7509748"/>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里的栈操作</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r13</a:t>
            </a:r>
            <a:r>
              <a:rPr lang="zh-CN" altLang="en-US" sz="2400" dirty="0">
                <a:latin typeface="微软雅黑" panose="020B0503020204020204" pitchFamily="34" charset="-122"/>
                <a:ea typeface="微软雅黑" panose="020B0503020204020204" pitchFamily="34" charset="-122"/>
              </a:rPr>
              <a:t>一般被用作地址指针，称为栈指针（</a:t>
            </a:r>
            <a:r>
              <a:rPr lang="en-US" altLang="zh-CN" sz="2400" dirty="0">
                <a:latin typeface="微软雅黑" panose="020B0503020204020204" pitchFamily="34" charset="-122"/>
                <a:ea typeface="微软雅黑" panose="020B0503020204020204" pitchFamily="34" charset="-122"/>
              </a:rPr>
              <a:t>SP</a:t>
            </a:r>
            <a:r>
              <a:rPr lang="zh-CN" altLang="en-US" sz="2400" dirty="0">
                <a:latin typeface="微软雅黑" panose="020B0503020204020204" pitchFamily="34" charset="-122"/>
                <a:ea typeface="微软雅黑" panose="020B0503020204020204" pitchFamily="34" charset="-122"/>
              </a:rPr>
              <a:t>），一般用</a:t>
            </a:r>
            <a:r>
              <a:rPr lang="en-US" altLang="zh-CN" sz="2400" dirty="0">
                <a:latin typeface="微软雅黑" panose="020B0503020204020204" pitchFamily="34" charset="-122"/>
                <a:ea typeface="微软雅黑" panose="020B0503020204020204" pitchFamily="34" charset="-122"/>
              </a:rPr>
              <a:t>r13</a:t>
            </a:r>
            <a:r>
              <a:rPr lang="zh-CN" altLang="en-US" sz="2400" dirty="0">
                <a:latin typeface="微软雅黑" panose="020B0503020204020204" pitchFamily="34" charset="-122"/>
                <a:ea typeface="微软雅黑" panose="020B0503020204020204" pitchFamily="34" charset="-122"/>
              </a:rPr>
              <a:t>指示栈可填充区域地址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栈通过减小地址来降低（向下生长）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基地址寄存器（一般是</a:t>
            </a:r>
            <a:r>
              <a:rPr lang="en-US" altLang="zh-CN" sz="2400" dirty="0">
                <a:latin typeface="微软雅黑" panose="020B0503020204020204" pitchFamily="34" charset="-122"/>
                <a:ea typeface="微软雅黑" panose="020B0503020204020204" pitchFamily="34" charset="-122"/>
              </a:rPr>
              <a:t>r13</a:t>
            </a:r>
            <a:r>
              <a:rPr lang="zh-CN" altLang="en-US" sz="2400" dirty="0">
                <a:latin typeface="微软雅黑" panose="020B0503020204020204" pitchFamily="34" charset="-122"/>
                <a:ea typeface="微软雅黑" panose="020B0503020204020204" pitchFamily="34" charset="-122"/>
              </a:rPr>
              <a:t>）指向栈的第一个空位</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6678" y="3183349"/>
            <a:ext cx="4584922" cy="3392312"/>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6232" y="3183349"/>
            <a:ext cx="4951569" cy="3563412"/>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2564805"/>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循环缓冲区</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用于信号处理领域流数据的程序设计</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新数据按规律到达</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每个数据生命周期有限，需要立即处理</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循环缓冲区实例</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06027" y="3095863"/>
            <a:ext cx="5039360" cy="3241463"/>
          </a:xfrm>
          <a:prstGeom prst="rect">
            <a:avLst/>
          </a:prstGeom>
        </p:spPr>
      </p:pic>
      <p:pic>
        <p:nvPicPr>
          <p:cNvPr id="7" name="图片 6"/>
          <p:cNvPicPr>
            <a:picLocks noChangeAspect="1"/>
          </p:cNvPicPr>
          <p:nvPr/>
        </p:nvPicPr>
        <p:blipFill>
          <a:blip r:embed="rId2"/>
          <a:stretch>
            <a:fillRect/>
          </a:stretch>
        </p:blipFill>
        <p:spPr>
          <a:xfrm>
            <a:off x="5698576" y="3021937"/>
            <a:ext cx="4939073" cy="3389313"/>
          </a:xfrm>
          <a:prstGeom prst="rect">
            <a:avLst/>
          </a:prstGeom>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7191712"/>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汇编、连接和装载过程</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多模块汇编程序</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汇编程序的地址有两种类型：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绝对地址：相对于</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的起始地址计算</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相对地址：相对于模块的起始地址计算</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连接器负责把相对地址译成绝对地址</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13213" y="1409823"/>
            <a:ext cx="5382787" cy="2857377"/>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01303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冯诺依曼体系：</a:t>
            </a:r>
            <a:r>
              <a:rPr lang="en-US" altLang="zh-CN" sz="2400" dirty="0">
                <a:latin typeface="微软雅黑" panose="020B0503020204020204" pitchFamily="34" charset="-122"/>
                <a:ea typeface="微软雅黑" panose="020B0503020204020204" pitchFamily="34" charset="-122"/>
              </a:rPr>
              <a:t>X86 ARM7</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特点</a:t>
            </a:r>
            <a:r>
              <a:rPr lang="en-US" altLang="zh-CN"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指令和数据空间统一编址，存储分配灵活，可以最大限度利用资源</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适合用于复杂的、任务可拓展的嵌入式系统</a:t>
            </a:r>
            <a:endParaRPr lang="zh-CN" altLang="en-US"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哈佛体系：</a:t>
            </a:r>
            <a:r>
              <a:rPr lang="en-US" altLang="zh-CN" sz="2400" dirty="0">
                <a:latin typeface="微软雅黑" panose="020B0503020204020204" pitchFamily="34" charset="-122"/>
                <a:ea typeface="微软雅黑" panose="020B0503020204020204" pitchFamily="34" charset="-122"/>
              </a:rPr>
              <a:t>ARM9</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TI DSP</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rPr>
              <a:t>特点：</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1.</a:t>
            </a:r>
            <a:r>
              <a:rPr lang="zh-CN" altLang="en-US" sz="2400" dirty="0">
                <a:solidFill>
                  <a:srgbClr val="FF0000"/>
                </a:solidFill>
                <a:latin typeface="微软雅黑" panose="020B0503020204020204" pitchFamily="34" charset="-122"/>
                <a:ea typeface="微软雅黑" panose="020B0503020204020204" pitchFamily="34" charset="-122"/>
              </a:rPr>
              <a:t>指令和数据空间独立编址，避免了存储端口的竞争</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2.</a:t>
            </a:r>
            <a:r>
              <a:rPr lang="zh-CN" altLang="en-US" sz="2400" dirty="0">
                <a:solidFill>
                  <a:srgbClr val="FF0000"/>
                </a:solidFill>
                <a:latin typeface="微软雅黑" panose="020B0503020204020204" pitchFamily="34" charset="-122"/>
                <a:ea typeface="微软雅黑" panose="020B0503020204020204" pitchFamily="34" charset="-122"/>
              </a:rPr>
              <a:t>适合于程序固化任务相对简单的嵌入式系统</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不能编写自修改程序，但指令与数据空间分开、安全</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6463308"/>
          </a:xfrm>
          <a:prstGeom prst="rect">
            <a:avLst/>
          </a:prstGeom>
          <a:noFill/>
        </p:spPr>
        <p:txBody>
          <a:bodyPr wrap="square" rtlCol="0">
            <a:spAutoFit/>
          </a:bodyPr>
          <a:lstStyle/>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汇编器：</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汇编程序的主要任务：</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为符号化指令生成二进制码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将标记翻译成地址</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处理伪操作（伪指令）</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汇编语言标记：</a:t>
            </a:r>
            <a:r>
              <a:rPr lang="en-US" altLang="zh-CN" sz="2400" dirty="0">
                <a:latin typeface="微软雅黑" panose="020B0503020204020204" pitchFamily="34" charset="-122"/>
                <a:ea typeface="微软雅黑" panose="020B0503020204020204" pitchFamily="34" charset="-122"/>
              </a:rPr>
              <a:t>label </a:t>
            </a:r>
            <a:r>
              <a:rPr lang="en-US" altLang="zh-CN" sz="2400" dirty="0" err="1">
                <a:latin typeface="微软雅黑" panose="020B0503020204020204" pitchFamily="34" charset="-122"/>
                <a:ea typeface="微软雅黑" panose="020B0503020204020204" pitchFamily="34" charset="-122"/>
              </a:rPr>
              <a:t>i</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735953" y="143676"/>
            <a:ext cx="4464685" cy="3285324"/>
          </a:xfrm>
          <a:prstGeom prst="rect">
            <a:avLst/>
          </a:prstGeom>
          <a:noFill/>
          <a:ln>
            <a:no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114" y="3231853"/>
            <a:ext cx="4190365" cy="3160692"/>
          </a:xfrm>
          <a:prstGeom prst="rect">
            <a:avLst/>
          </a:prstGeom>
          <a:noFill/>
          <a:ln>
            <a:noFill/>
          </a:ln>
        </p:spPr>
      </p:pic>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1723549"/>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3672" y="1381918"/>
            <a:ext cx="5759300" cy="4117255"/>
          </a:xfrm>
          <a:prstGeom prst="rect">
            <a:avLst/>
          </a:prstGeom>
          <a:noFill/>
          <a:ln>
            <a:noFill/>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30962"/>
            <a:ext cx="5923820" cy="3464243"/>
          </a:xfrm>
          <a:prstGeom prst="rect">
            <a:avLst/>
          </a:prstGeom>
          <a:noFill/>
          <a:ln>
            <a:noFill/>
          </a:ln>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85801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目标代码设计</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solidFill>
                  <a:srgbClr val="FF0000"/>
                </a:solidFill>
                <a:latin typeface="微软雅黑" panose="020B0503020204020204" pitchFamily="34" charset="-122"/>
                <a:ea typeface="微软雅黑" panose="020B0503020204020204" pitchFamily="34" charset="-122"/>
              </a:rPr>
              <a:t>可重入：程序执行一个函数时被另一个执行该函数的调用中断而不改变函数结果，则该函数是可重入的</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solidFill>
                  <a:srgbClr val="FF0000"/>
                </a:solidFill>
                <a:latin typeface="微软雅黑" panose="020B0503020204020204" pitchFamily="34" charset="-122"/>
                <a:ea typeface="微软雅黑" panose="020B0503020204020204" pitchFamily="34" charset="-122"/>
              </a:rPr>
              <a:t>可重定位：若一个程序置于内存不同位置均可执行，则称之为可重定位</a:t>
            </a:r>
            <a:endParaRPr lang="en-US" altLang="zh-CN" sz="2400" dirty="0">
              <a:solidFill>
                <a:srgbClr val="FF0000"/>
              </a:solidFill>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过程链接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过程定义包括：</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生成处理过程调用与返回的代码</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传递参数和返回值</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主要通过栈来传递</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609397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过程链接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FP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frame pointer </a:t>
            </a:r>
            <a:r>
              <a:rPr lang="zh-CN" altLang="en-US" sz="2400" dirty="0">
                <a:latin typeface="微软雅黑" panose="020B0503020204020204" pitchFamily="34" charset="-122"/>
                <a:ea typeface="微软雅黑" panose="020B0503020204020204" pitchFamily="34" charset="-122"/>
              </a:rPr>
              <a:t>帧指针定义前一帧的末尾</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SP</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stack pointer </a:t>
            </a:r>
            <a:r>
              <a:rPr lang="zh-CN" altLang="en-US" sz="2400" dirty="0">
                <a:latin typeface="微软雅黑" panose="020B0503020204020204" pitchFamily="34" charset="-122"/>
                <a:ea typeface="微软雅黑" panose="020B0503020204020204" pitchFamily="34" charset="-122"/>
              </a:rPr>
              <a:t>栈指针定义当前帧的末尾</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结构体由一个连续的存储块来实现，对结构体内的字段的访问可以通过结构体基地址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偏移量来访问</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311880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程序优化</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7775" y="1818322"/>
            <a:ext cx="5708225" cy="3488054"/>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1409" y="1551621"/>
            <a:ext cx="5271770" cy="3754755"/>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311880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程序优化</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64523" y="1604767"/>
            <a:ext cx="5438218" cy="3972873"/>
          </a:xfrm>
          <a:prstGeom prst="rect">
            <a:avLst/>
          </a:prstGeom>
          <a:noFill/>
          <a:ln>
            <a:noFill/>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51621"/>
            <a:ext cx="5527533" cy="3972873"/>
          </a:xfrm>
          <a:prstGeom prst="rect">
            <a:avLst/>
          </a:prstGeom>
          <a:noFill/>
          <a:ln>
            <a:noFill/>
          </a:ln>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311880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程序优化</a:t>
            </a:r>
            <a:endParaRPr lang="en-US" altLang="zh-CN"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2838" y="1809750"/>
            <a:ext cx="5288550" cy="3349458"/>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18310"/>
            <a:ext cx="5271770" cy="3990340"/>
          </a:xfrm>
          <a:prstGeom prst="rect">
            <a:avLst/>
          </a:prstGeom>
          <a:noFill/>
          <a:ln>
            <a:noFill/>
          </a:ln>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62205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程序性能分析</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程序性能的要素</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highlight>
                  <a:srgbClr val="FFFF00"/>
                </a:highlight>
                <a:latin typeface="微软雅黑" panose="020B0503020204020204" pitchFamily="34" charset="-122"/>
                <a:ea typeface="微软雅黑" panose="020B0503020204020204" pitchFamily="34" charset="-122"/>
              </a:rPr>
              <a:t>程序执行时间可以看作：</a:t>
            </a:r>
            <a:endParaRPr lang="zh-CN" altLang="en-US" sz="2400" dirty="0">
              <a:highlight>
                <a:srgbClr val="FFFF00"/>
              </a:highlight>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highlight>
                  <a:srgbClr val="FFFF00"/>
                </a:highlight>
                <a:latin typeface="微软雅黑" panose="020B0503020204020204" pitchFamily="34" charset="-122"/>
                <a:ea typeface="微软雅黑" panose="020B0503020204020204" pitchFamily="34" charset="-122"/>
              </a:rPr>
              <a:t>执行时间</a:t>
            </a:r>
            <a:r>
              <a:rPr lang="en-US" altLang="zh-CN" sz="2400" dirty="0">
                <a:highlight>
                  <a:srgbClr val="FFFF00"/>
                </a:highlight>
                <a:latin typeface="微软雅黑" panose="020B0503020204020204" pitchFamily="34" charset="-122"/>
                <a:ea typeface="微软雅黑" panose="020B0503020204020204" pitchFamily="34" charset="-122"/>
              </a:rPr>
              <a:t>=</a:t>
            </a:r>
            <a:r>
              <a:rPr lang="zh-CN" altLang="en-US" sz="2400" dirty="0">
                <a:highlight>
                  <a:srgbClr val="FFFF00"/>
                </a:highlight>
                <a:latin typeface="微软雅黑" panose="020B0503020204020204" pitchFamily="34" charset="-122"/>
                <a:ea typeface="微软雅黑" panose="020B0503020204020204" pitchFamily="34" charset="-122"/>
              </a:rPr>
              <a:t>程序路径</a:t>
            </a:r>
            <a:r>
              <a:rPr lang="en-US" altLang="zh-CN" sz="2400" dirty="0">
                <a:highlight>
                  <a:srgbClr val="FFFF00"/>
                </a:highlight>
                <a:latin typeface="微软雅黑" panose="020B0503020204020204" pitchFamily="34" charset="-122"/>
                <a:ea typeface="微软雅黑" panose="020B0503020204020204" pitchFamily="34" charset="-122"/>
              </a:rPr>
              <a:t>+</a:t>
            </a:r>
            <a:r>
              <a:rPr lang="zh-CN" altLang="en-US" sz="2400" dirty="0">
                <a:highlight>
                  <a:srgbClr val="FFFF00"/>
                </a:highlight>
                <a:latin typeface="微软雅黑" panose="020B0503020204020204" pitchFamily="34" charset="-122"/>
                <a:ea typeface="微软雅黑" panose="020B0503020204020204" pitchFamily="34" charset="-122"/>
              </a:rPr>
              <a:t>指令耗时</a:t>
            </a:r>
            <a:endParaRPr lang="zh-CN" altLang="en-US" sz="2400" dirty="0">
              <a:highlight>
                <a:srgbClr val="FFFF00"/>
              </a:highlight>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精确的程序性能分析要依赖：</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汇编或二进制目标代码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执行平台</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85801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软件性能优化：</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重要优化对象：循环</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基本的循环优化技术：</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代码移出</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归纳变量消除</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强度削减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代码移出：循环条件里可计算的最终值提前计算完成</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归纳变量消除：将数组的二维索引转化为单个随着循环而变的计数值，通过该计数值来进行索引</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4411464"/>
          </a:xfrm>
          <a:prstGeom prst="rect">
            <a:avLst/>
          </a:prstGeom>
          <a:noFill/>
        </p:spPr>
        <p:txBody>
          <a:bodyPr wrap="square" rtlCol="0">
            <a:spAutoFit/>
          </a:bodyPr>
          <a:lstStyle/>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软件性能优化：</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强度削减：</a:t>
            </a:r>
            <a:r>
              <a:rPr lang="en-US" altLang="zh-CN" sz="2400" dirty="0">
                <a:latin typeface="微软雅黑" panose="020B0503020204020204" pitchFamily="34" charset="-122"/>
                <a:ea typeface="微软雅黑" panose="020B0503020204020204" pitchFamily="34" charset="-122"/>
              </a:rPr>
              <a:t>y=x*2</a:t>
            </a:r>
            <a:r>
              <a:rPr lang="zh-CN" altLang="en-US" sz="2400" dirty="0">
                <a:latin typeface="微软雅黑" panose="020B0503020204020204" pitchFamily="34" charset="-122"/>
                <a:ea typeface="微软雅黑" panose="020B0503020204020204" pitchFamily="34" charset="-122"/>
              </a:rPr>
              <a:t>，可以用左移</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位来替换*</a:t>
            </a:r>
            <a:r>
              <a:rPr lang="en-US" altLang="zh-CN" sz="2400" dirty="0">
                <a:latin typeface="微软雅黑" panose="020B0503020204020204" pitchFamily="34" charset="-122"/>
                <a:ea typeface="微软雅黑" panose="020B0503020204020204" pitchFamily="34" charset="-122"/>
              </a:rPr>
              <a:t>2</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高速缓存优化</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循环嵌套：一系列循环，一个抱着一个</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由于循环通常使用大量数据，因而受高速缓存影响大</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CISC</a:t>
            </a:r>
            <a:r>
              <a:rPr lang="zh-CN" altLang="en-US" sz="2400" dirty="0">
                <a:latin typeface="微软雅黑" panose="020B0503020204020204" pitchFamily="34" charset="-122"/>
                <a:ea typeface="微软雅黑" panose="020B0503020204020204" pitchFamily="34" charset="-122"/>
              </a:rPr>
              <a:t>：复杂指令集计算机 采用大量变长形式的不同指令，代表为</a:t>
            </a:r>
            <a:r>
              <a:rPr lang="en-US" altLang="zh-CN" sz="2400" dirty="0">
                <a:latin typeface="微软雅黑" panose="020B0503020204020204" pitchFamily="34" charset="-122"/>
                <a:ea typeface="微软雅黑" panose="020B0503020204020204" pitchFamily="34" charset="-122"/>
              </a:rPr>
              <a:t>x86</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RISC</a:t>
            </a:r>
            <a:r>
              <a:rPr lang="zh-CN" altLang="en-US" sz="2400" dirty="0">
                <a:latin typeface="微软雅黑" panose="020B0503020204020204" pitchFamily="34" charset="-122"/>
                <a:ea typeface="微软雅黑" panose="020B0503020204020204" pitchFamily="34" charset="-122"/>
              </a:rPr>
              <a:t>：精简指令集计算机</a:t>
            </a: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3262" y="2342417"/>
            <a:ext cx="6064989" cy="4150498"/>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8043228"/>
          </a:xfrm>
          <a:prstGeom prst="rect">
            <a:avLst/>
          </a:prstGeom>
          <a:noFill/>
        </p:spPr>
        <p:txBody>
          <a:bodyPr wrap="square" rtlCol="0">
            <a:spAutoFit/>
          </a:bodyPr>
          <a:lstStyle/>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性能优化策略：</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尽量有效的使用寄存器</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尽可能在存储系统中利用页访问模式的有事</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分析高速缓存行为查找主要的缓存冲突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指令冲突：小段代码</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重写使其更小 搬移大段代码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标量数据冲突：将数据搬移到不同的存储单元</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数组数据冲突：移动数组或改变数组的访问模式</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940088"/>
          </a:xfrm>
          <a:prstGeom prst="rect">
            <a:avLst/>
          </a:prstGeom>
          <a:noFill/>
        </p:spPr>
        <p:txBody>
          <a:bodyPr wrap="square" rtlCol="0">
            <a:spAutoFit/>
          </a:bodyPr>
          <a:lstStyle/>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如何测量能耗：</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在循环中反复执行测试代码，测量电流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单独测量没有循环体的空循环，测量电流</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能耗来源比较：</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（相对比较） </a:t>
            </a:r>
            <a:r>
              <a:rPr lang="en-US" altLang="zh-CN" sz="2400" dirty="0">
                <a:latin typeface="微软雅黑" panose="020B0503020204020204" pitchFamily="34" charset="-122"/>
                <a:ea typeface="微软雅黑" panose="020B0503020204020204" pitchFamily="34" charset="-122"/>
              </a:rPr>
              <a:t>memory transfer</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&gt;external I/O(10) &gt; SRAM write(9)&gt;SRAM read(4.4)&gt;multiply(3.6)&gt;add(1)</a:t>
            </a:r>
            <a:endParaRPr lang="en-US" altLang="zh-CN" sz="2400" dirty="0">
              <a:latin typeface="微软雅黑" panose="020B0503020204020204" pitchFamily="34" charset="-122"/>
              <a:ea typeface="微软雅黑" panose="020B0503020204020204" pitchFamily="34" charset="-122"/>
            </a:endParaRPr>
          </a:p>
          <a:p>
            <a:pPr marL="342900" indent="-342900">
              <a:lnSpc>
                <a:spcPct val="200000"/>
              </a:lnSpc>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8043228"/>
          </a:xfrm>
          <a:prstGeom prst="rect">
            <a:avLst/>
          </a:prstGeom>
          <a:noFill/>
        </p:spPr>
        <p:txBody>
          <a:bodyPr wrap="square" rtlCol="0">
            <a:spAutoFit/>
          </a:bodyPr>
          <a:lstStyle/>
          <a:p>
            <a:pPr marL="342900" indent="-342900">
              <a:lnSpc>
                <a:spcPct val="20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能耗优化：</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．总体建议：高性能</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低能耗</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．性能优化的策略对降低能耗经常也有效</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适当的循环展开可以消除一些循环控制开销</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软件流水减少了流水线的停顿</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5.   </a:t>
            </a:r>
            <a:r>
              <a:rPr lang="zh-CN" altLang="en-US" sz="2400" dirty="0">
                <a:latin typeface="微软雅黑" panose="020B0503020204020204" pitchFamily="34" charset="-122"/>
                <a:ea typeface="微软雅黑" panose="020B0503020204020204" pitchFamily="34" charset="-122"/>
              </a:rPr>
              <a:t>尽可能消除递归调用</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6.   </a:t>
            </a:r>
            <a:r>
              <a:rPr lang="zh-CN" altLang="en-US" sz="2400" dirty="0">
                <a:latin typeface="微软雅黑" panose="020B0503020204020204" pitchFamily="34" charset="-122"/>
                <a:ea typeface="微软雅黑" panose="020B0503020204020204" pitchFamily="34" charset="-122"/>
              </a:rPr>
              <a:t>减少调用耗费，但可能导致缓存冲突</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90931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程序验证与测试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黑盒测试：测试方法的产生无需了解程序的内容结构</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白盒测试：测试方法的产生要以程序结构为基础</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白盒测试：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Important</a:t>
            </a:r>
            <a:r>
              <a:rPr lang="zh-CN" altLang="en-US" sz="2400" dirty="0">
                <a:latin typeface="微软雅黑" panose="020B0503020204020204" pitchFamily="34" charset="-122"/>
                <a:ea typeface="微软雅黑" panose="020B0503020204020204" pitchFamily="34" charset="-122"/>
              </a:rPr>
              <a:t>：控制</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数据流图是开发程序白盒测试的重要工具</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测试路径的合理选择：</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每条语句至少执行一次</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每条分支至少执行一次</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嵌入式程序设计与分析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675056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测试的策略：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分支测试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域测试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使用分析的数据流测试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循环测试</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黑盒测试：对代码不了解的情况下进行的测试</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单独使用时黑盒测试发现程序全部错误的概率很低，但可作为对白盒测试的补充</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90931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流水线思想</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流水线无法减少每个任务的延迟，但可以提高整个工作的吞吐率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最大提速比</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流水线级数</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的流水线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ARM7</a:t>
            </a:r>
            <a:r>
              <a:rPr lang="zh-CN" altLang="en-US" sz="2400" dirty="0">
                <a:latin typeface="微软雅黑" panose="020B0503020204020204" pitchFamily="34" charset="-122"/>
                <a:ea typeface="微软雅黑" panose="020B0503020204020204" pitchFamily="34" charset="-122"/>
              </a:rPr>
              <a:t>使用三级流水线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取指：从存储器中获取指令代码到指令流水线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译码：指令译码，通过控制信号操作数据通路准备执行</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执行：指令获得数据通路“使用权”：读寄存器，移位操作，</a:t>
            </a:r>
            <a:r>
              <a:rPr lang="en-US" altLang="zh-CN" sz="2400" dirty="0">
                <a:latin typeface="微软雅黑" panose="020B0503020204020204" pitchFamily="34" charset="-122"/>
                <a:ea typeface="微软雅黑" panose="020B0503020204020204" pitchFamily="34" charset="-122"/>
              </a:rPr>
              <a:t>ALU</a:t>
            </a:r>
            <a:r>
              <a:rPr lang="zh-CN" altLang="en-US" sz="2400" dirty="0">
                <a:latin typeface="微软雅黑" panose="020B0503020204020204" pitchFamily="34" charset="-122"/>
                <a:ea typeface="微软雅黑" panose="020B0503020204020204" pitchFamily="34" charset="-122"/>
              </a:rPr>
              <a:t>运算和写回</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每一级的结果都存储在寄存器中</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530401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流水线思想</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任意时刻，有三条不同指令占据着流水线的不同级</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完成一条指令需要三个时钟周期，称三周期指令延迟</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流水线的吞吐率是每周期一条指令</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流水线提高了吞吐率，但无法降低延迟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性能测量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延迟：一条指令在流水线上执行完的时间</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吞吐量：单位时间内执行的指令数</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656590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流水线思想</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如果流水线的某一级无法在一个时钟周期内完成，将会导致流水线阻滞</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例如</a:t>
            </a:r>
            <a:r>
              <a:rPr lang="en-US" altLang="zh-CN" sz="2400" dirty="0">
                <a:latin typeface="微软雅黑" panose="020B0503020204020204" pitchFamily="34" charset="-122"/>
                <a:ea typeface="微软雅黑" panose="020B0503020204020204" pitchFamily="34" charset="-122"/>
              </a:rPr>
              <a:t>LDMIA</a:t>
            </a:r>
            <a:r>
              <a:rPr lang="zh-CN" altLang="en-US" sz="2400" dirty="0">
                <a:latin typeface="微软雅黑" panose="020B0503020204020204" pitchFamily="34" charset="-122"/>
                <a:ea typeface="微软雅黑" panose="020B0503020204020204" pitchFamily="34" charset="-122"/>
              </a:rPr>
              <a:t>，会导致数据阻滞</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而分支指令将导致流水线产生控制阻滞，被称为分支损失</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延迟分支技术：改善流水线效率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延迟分支要求分支指令后面的</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条指令总是执行，无论分支指令执行与否</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6409447"/>
          </a:xfrm>
          <a:prstGeom prst="rect">
            <a:avLst/>
          </a:prstGeom>
          <a:noFill/>
        </p:spPr>
        <p:txBody>
          <a:bodyPr wrap="square" rtlCol="0">
            <a:spAutoFit/>
          </a:bodyPr>
          <a:lstStyle/>
          <a:p>
            <a:pPr marL="342900" indent="-342900">
              <a:lnSpc>
                <a:spcPct val="150000"/>
              </a:lnSpc>
              <a:spcBef>
                <a:spcPts val="300"/>
              </a:spcBef>
              <a:spcAft>
                <a:spcPts val="3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高速缓存思想</a:t>
            </a:r>
            <a:endParaRPr lang="en-US" altLang="zh-CN" sz="2400" dirty="0">
              <a:latin typeface="微软雅黑" panose="020B0503020204020204" pitchFamily="34" charset="-122"/>
              <a:ea typeface="微软雅黑" panose="020B0503020204020204" pitchFamily="34" charset="-122"/>
            </a:endParaRPr>
          </a:p>
          <a:p>
            <a:pPr marL="342900" indent="-342900">
              <a:spcBef>
                <a:spcPts val="300"/>
              </a:spcBef>
              <a:spcAft>
                <a:spcPts val="300"/>
              </a:spcAft>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基本原理：局部性原理</a:t>
            </a:r>
            <a:endParaRPr lang="zh-CN" altLang="en-US" sz="2400" b="1" dirty="0">
              <a:solidFill>
                <a:srgbClr val="FF0000"/>
              </a:solidFill>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时域局部性：当前访问的数据可能再次被访问</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空域局部性：当前访问数据地址相邻的数据有可能很快被访问</a:t>
            </a:r>
            <a:endParaRPr lang="en-US" altLang="zh-CN" sz="2400" dirty="0">
              <a:latin typeface="微软雅黑" panose="020B0503020204020204" pitchFamily="34" charset="-122"/>
              <a:ea typeface="微软雅黑" panose="020B0503020204020204" pitchFamily="34" charset="-122"/>
            </a:endParaRPr>
          </a:p>
          <a:p>
            <a:pPr marL="342900" indent="-342900">
              <a:spcBef>
                <a:spcPts val="300"/>
              </a:spcBef>
              <a:spcAft>
                <a:spcPts val="3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高速缓存架构</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诺伊曼结构高速缓存（统一的高速缓存）：数据与指令之间共享同一个高速缓存</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哈佛结构高速缓存：数据与指令各有高速缓存</a:t>
            </a:r>
            <a:endParaRPr lang="zh-CN" altLang="en-US" sz="2400" dirty="0">
              <a:latin typeface="微软雅黑" panose="020B0503020204020204" pitchFamily="34" charset="-122"/>
              <a:ea typeface="微软雅黑" panose="020B0503020204020204" pitchFamily="34" charset="-122"/>
            </a:endParaRPr>
          </a:p>
          <a:p>
            <a:pPr marL="342900" indent="-342900">
              <a:spcBef>
                <a:spcPts val="300"/>
              </a:spcBef>
              <a:spcAft>
                <a:spcPts val="3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基本术语</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数据块：数据传送的最小单元</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高速缓存命中：被请求的数据在高速缓存中</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高速缓存未命中：被请求的数据不在高速缓存中</a:t>
            </a:r>
            <a:endParaRPr lang="zh-CN" altLang="en-US" sz="2400" dirty="0">
              <a:latin typeface="微软雅黑" panose="020B0503020204020204" pitchFamily="34" charset="-122"/>
              <a:ea typeface="微软雅黑" panose="020B0503020204020204" pitchFamily="34" charset="-122"/>
            </a:endParaRPr>
          </a:p>
          <a:p>
            <a:pPr>
              <a:spcBef>
                <a:spcPts val="300"/>
              </a:spcBef>
              <a:spcAft>
                <a:spcPts val="300"/>
              </a:spcAft>
            </a:pPr>
            <a:r>
              <a:rPr lang="zh-CN" altLang="en-US" sz="2400" dirty="0">
                <a:latin typeface="微软雅黑" panose="020B0503020204020204" pitchFamily="34" charset="-122"/>
                <a:ea typeface="微软雅黑" panose="020B0503020204020204" pitchFamily="34" charset="-122"/>
              </a:rPr>
              <a:t>工作集：</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在一段时间内访问的活动单元集合</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506027" y="932155"/>
                <a:ext cx="11410765" cy="609128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高速缓存架构</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未命中的类型划分：</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强制性未命中（冷未命中）：单元第一次被访问时</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容量未命中：工作集过大</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冲突未命中：两个地址映射到高速缓存的同一个单元</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平均内存访问时间计算公式</a:t>
                </a:r>
                <a:endParaRPr lang="en-US" altLang="zh-CN" sz="2400" b="1" i="1" dirty="0">
                  <a:solidFill>
                    <a:srgbClr val="FF0000"/>
                  </a:solidFill>
                  <a:latin typeface="Cambria Math" panose="02040503050406030204" pitchFamily="18" charset="0"/>
                  <a:ea typeface="微软雅黑" panose="020B0503020204020204" pitchFamily="34" charset="-122"/>
                </a:endParaRPr>
              </a:p>
              <a:p>
                <a:pPr>
                  <a:spcBef>
                    <a:spcPts val="200"/>
                  </a:spcBef>
                  <a:spcAft>
                    <a:spcPts val="200"/>
                  </a:spcAft>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𝑡</m:t>
                          </m:r>
                        </m:e>
                        <m:sub>
                          <m:r>
                            <a:rPr lang="en-US" altLang="zh-CN" sz="2400" i="1" dirty="0" smtClean="0">
                              <a:latin typeface="Cambria Math" panose="02040503050406030204" pitchFamily="18" charset="0"/>
                              <a:ea typeface="微软雅黑" panose="020B0503020204020204" pitchFamily="34" charset="-122"/>
                            </a:rPr>
                            <m:t>𝑎𝑣</m:t>
                          </m:r>
                        </m:sub>
                      </m:sSub>
                      <m:r>
                        <a:rPr lang="en-US" altLang="zh-CN" sz="2400" i="1" dirty="0" smtClean="0">
                          <a:latin typeface="Cambria Math" panose="02040503050406030204" pitchFamily="18" charset="0"/>
                          <a:ea typeface="微软雅黑" panose="020B0503020204020204" pitchFamily="34" charset="-122"/>
                        </a:rPr>
                        <m:t>=</m:t>
                      </m:r>
                      <m:r>
                        <a:rPr lang="en-US" altLang="zh-CN" sz="2400" i="1" dirty="0" err="1" smtClean="0">
                          <a:latin typeface="Cambria Math" panose="02040503050406030204" pitchFamily="18" charset="0"/>
                          <a:ea typeface="微软雅黑" panose="020B0503020204020204" pitchFamily="34" charset="-122"/>
                        </a:rPr>
                        <m:t>ℎ</m:t>
                      </m:r>
                      <m:r>
                        <a:rPr lang="en-US" altLang="zh-CN" sz="2400" b="0" i="1" dirty="0" smtClean="0">
                          <a:latin typeface="Cambria Math" panose="02040503050406030204" pitchFamily="18" charset="0"/>
                          <a:ea typeface="微软雅黑" panose="020B0503020204020204" pitchFamily="34" charset="-122"/>
                        </a:rPr>
                        <m:t>∗</m:t>
                      </m:r>
                      <m:sSub>
                        <m:sSubPr>
                          <m:ctrlPr>
                            <a:rPr lang="en-US" altLang="zh-CN" sz="2400" b="0" i="1" dirty="0" smtClean="0">
                              <a:latin typeface="Cambria Math" panose="02040503050406030204" pitchFamily="18" charset="0"/>
                              <a:ea typeface="微软雅黑" panose="020B0503020204020204" pitchFamily="34" charset="-122"/>
                            </a:rPr>
                          </m:ctrlPr>
                        </m:sSubPr>
                        <m:e>
                          <m:r>
                            <a:rPr lang="en-US" altLang="zh-CN" sz="2400" b="0" i="1" dirty="0" smtClean="0">
                              <a:latin typeface="Cambria Math" panose="02040503050406030204" pitchFamily="18" charset="0"/>
                              <a:ea typeface="微软雅黑" panose="020B0503020204020204" pitchFamily="34" charset="-122"/>
                            </a:rPr>
                            <m:t>𝑡</m:t>
                          </m:r>
                        </m:e>
                        <m:sub>
                          <m:r>
                            <a:rPr lang="en-US" altLang="zh-CN" sz="2400" b="0" i="1" dirty="0" smtClean="0">
                              <a:latin typeface="Cambria Math" panose="02040503050406030204" pitchFamily="18" charset="0"/>
                              <a:ea typeface="微软雅黑" panose="020B0503020204020204" pitchFamily="34" charset="-122"/>
                            </a:rPr>
                            <m:t>𝑐</m:t>
                          </m:r>
                          <m:r>
                            <a:rPr lang="en-US" altLang="zh-CN" sz="2400" i="1" dirty="0" err="1" smtClean="0">
                              <a:latin typeface="Cambria Math" panose="02040503050406030204" pitchFamily="18" charset="0"/>
                              <a:ea typeface="微软雅黑" panose="020B0503020204020204" pitchFamily="34" charset="-122"/>
                            </a:rPr>
                            <m:t>𝑎𝑐ℎ𝑒</m:t>
                          </m:r>
                        </m:sub>
                      </m:sSub>
                      <m:r>
                        <a:rPr lang="en-US" altLang="zh-CN" sz="2400" i="1" dirty="0" smtClean="0">
                          <a:latin typeface="Cambria Math" panose="02040503050406030204" pitchFamily="18" charset="0"/>
                          <a:ea typeface="微软雅黑" panose="020B0503020204020204" pitchFamily="34" charset="-122"/>
                        </a:rPr>
                        <m:t>+</m:t>
                      </m:r>
                      <m:d>
                        <m:dPr>
                          <m:begChr m:val="（"/>
                          <m:endChr m:val="）"/>
                          <m:ctrlPr>
                            <a:rPr lang="zh-CN" altLang="en-US" sz="2400" b="0" i="1" dirty="0" smtClean="0">
                              <a:latin typeface="Cambria Math" panose="02040503050406030204" pitchFamily="18" charset="0"/>
                              <a:ea typeface="微软雅黑" panose="020B0503020204020204" pitchFamily="34" charset="-122"/>
                            </a:rPr>
                          </m:ctrlPr>
                        </m:dPr>
                        <m:e>
                          <m:r>
                            <a:rPr lang="en-US" altLang="zh-CN" sz="2400" i="1" dirty="0" smtClean="0">
                              <a:latin typeface="Cambria Math" panose="02040503050406030204" pitchFamily="18" charset="0"/>
                              <a:ea typeface="微软雅黑" panose="020B0503020204020204" pitchFamily="34" charset="-122"/>
                            </a:rPr>
                            <m:t>1</m:t>
                          </m:r>
                          <m:r>
                            <a:rPr lang="en-US" altLang="zh-CN" sz="2400" i="1" dirty="0" smtClean="0">
                              <a:latin typeface="Cambria Math" panose="02040503050406030204" pitchFamily="18" charset="0"/>
                              <a:ea typeface="微软雅黑" panose="020B0503020204020204" pitchFamily="34" charset="-122"/>
                            </a:rPr>
                            <m:t>−</m:t>
                          </m:r>
                          <m:r>
                            <a:rPr lang="en-US" altLang="zh-CN" sz="2400" i="1" dirty="0" smtClean="0">
                              <a:latin typeface="Cambria Math" panose="02040503050406030204" pitchFamily="18" charset="0"/>
                              <a:ea typeface="微软雅黑" panose="020B0503020204020204" pitchFamily="34" charset="-122"/>
                            </a:rPr>
                            <m:t>ℎ</m:t>
                          </m:r>
                        </m:e>
                      </m:d>
                      <m:sSub>
                        <m:sSubPr>
                          <m:ctrlPr>
                            <a:rPr lang="en-US" altLang="zh-CN" sz="2400" b="0" i="1" dirty="0" smtClean="0">
                              <a:latin typeface="Cambria Math" panose="02040503050406030204" pitchFamily="18" charset="0"/>
                              <a:ea typeface="微软雅黑" panose="020B0503020204020204" pitchFamily="34" charset="-122"/>
                            </a:rPr>
                          </m:ctrlPr>
                        </m:sSubPr>
                        <m:e>
                          <m:r>
                            <a:rPr lang="en-US" altLang="zh-CN" sz="2400" i="1" dirty="0" err="1" smtClean="0">
                              <a:latin typeface="Cambria Math" panose="02040503050406030204" pitchFamily="18" charset="0"/>
                              <a:ea typeface="微软雅黑" panose="020B0503020204020204" pitchFamily="34" charset="-122"/>
                            </a:rPr>
                            <m:t>𝑡</m:t>
                          </m:r>
                        </m:e>
                        <m:sub>
                          <m:r>
                            <a:rPr lang="en-US" altLang="zh-CN" sz="2400" i="1" dirty="0" err="1" smtClean="0">
                              <a:latin typeface="Cambria Math" panose="02040503050406030204" pitchFamily="18" charset="0"/>
                              <a:ea typeface="微软雅黑" panose="020B0503020204020204" pitchFamily="34" charset="-122"/>
                            </a:rPr>
                            <m:t>𝑚𝑎𝑖𝑛</m:t>
                          </m:r>
                        </m:sub>
                      </m:sSub>
                      <m:r>
                        <a:rPr lang="en-US" altLang="zh-CN" sz="2400" i="1" dirty="0" smtClean="0">
                          <a:latin typeface="Cambria Math" panose="02040503050406030204" pitchFamily="18" charset="0"/>
                          <a:ea typeface="微软雅黑" panose="020B0503020204020204" pitchFamily="34" charset="-122"/>
                        </a:rPr>
                        <m:t> </m:t>
                      </m:r>
                      <m:r>
                        <a:rPr lang="en-US" altLang="zh-CN" sz="2400" i="1" dirty="0" smtClean="0">
                          <a:latin typeface="Cambria Math" panose="02040503050406030204" pitchFamily="18" charset="0"/>
                          <a:ea typeface="微软雅黑" panose="020B0503020204020204" pitchFamily="34" charset="-122"/>
                        </a:rPr>
                        <m:t>ℎ</m:t>
                      </m:r>
                      <m:r>
                        <a:rPr lang="zh-CN" altLang="en-US" sz="2400" i="1" dirty="0" smtClean="0">
                          <a:latin typeface="Cambria Math" panose="02040503050406030204" pitchFamily="18" charset="0"/>
                          <a:ea typeface="微软雅黑" panose="020B0503020204020204" pitchFamily="34" charset="-122"/>
                        </a:rPr>
                        <m:t>：命中率</m:t>
                      </m:r>
                    </m:oMath>
                  </m:oMathPara>
                </a14:m>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多级高速缓存</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CPU </a:t>
                </a:r>
                <a:r>
                  <a:rPr lang="zh-CN" altLang="en-US" sz="2400" dirty="0">
                    <a:latin typeface="微软雅黑" panose="020B0503020204020204" pitchFamily="34" charset="-122"/>
                    <a:ea typeface="微软雅黑" panose="020B0503020204020204" pitchFamily="34" charset="-122"/>
                  </a:rPr>
                  <a:t>一级缓存 二级缓存</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平均内存访问时间计算公式：</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𝑡</m:t>
                          </m:r>
                        </m:e>
                        <m:sub>
                          <m:r>
                            <a:rPr lang="en-US" altLang="zh-CN" sz="2400" i="1" dirty="0" smtClean="0">
                              <a:latin typeface="Cambria Math" panose="02040503050406030204" pitchFamily="18" charset="0"/>
                              <a:ea typeface="微软雅黑" panose="020B0503020204020204" pitchFamily="34" charset="-122"/>
                            </a:rPr>
                            <m:t>𝑎𝑣</m:t>
                          </m:r>
                        </m:sub>
                      </m:sSub>
                      <m:r>
                        <a:rPr lang="en-US" altLang="zh-CN" sz="2400" i="1" dirty="0" smtClean="0">
                          <a:latin typeface="Cambria Math" panose="02040503050406030204" pitchFamily="18" charset="0"/>
                          <a:ea typeface="微软雅黑" panose="020B0503020204020204" pitchFamily="34" charset="-122"/>
                        </a:rPr>
                        <m:t>=</m:t>
                      </m:r>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ℎ</m:t>
                          </m:r>
                        </m:e>
                        <m:sub>
                          <m:r>
                            <a:rPr lang="en-US" altLang="zh-CN" sz="2400" i="1" dirty="0" smtClean="0">
                              <a:latin typeface="Cambria Math" panose="02040503050406030204" pitchFamily="18" charset="0"/>
                              <a:ea typeface="微软雅黑" panose="020B0503020204020204" pitchFamily="34" charset="-122"/>
                            </a:rPr>
                            <m:t>1</m:t>
                          </m:r>
                        </m:sub>
                      </m:sSub>
                      <m:r>
                        <a:rPr lang="en-US" altLang="zh-CN" sz="2400" i="1" dirty="0" smtClean="0">
                          <a:latin typeface="Cambria Math" panose="02040503050406030204" pitchFamily="18" charset="0"/>
                          <a:ea typeface="微软雅黑" panose="020B0503020204020204" pitchFamily="34" charset="-122"/>
                        </a:rPr>
                        <m:t> </m:t>
                      </m:r>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𝑡</m:t>
                          </m:r>
                        </m:e>
                        <m:sub>
                          <m:r>
                            <a:rPr lang="en-US" altLang="zh-CN" sz="2400" i="1" dirty="0" smtClean="0">
                              <a:latin typeface="Cambria Math" panose="02040503050406030204" pitchFamily="18" charset="0"/>
                              <a:ea typeface="微软雅黑" panose="020B0503020204020204" pitchFamily="34" charset="-122"/>
                            </a:rPr>
                            <m:t>𝐿</m:t>
                          </m:r>
                          <m:r>
                            <a:rPr lang="en-US" altLang="zh-CN" sz="2400" i="1" dirty="0" smtClean="0">
                              <a:latin typeface="Cambria Math" panose="02040503050406030204" pitchFamily="18" charset="0"/>
                              <a:ea typeface="微软雅黑" panose="020B0503020204020204" pitchFamily="34" charset="-122"/>
                            </a:rPr>
                            <m:t>1</m:t>
                          </m:r>
                        </m:sub>
                      </m:sSub>
                      <m:r>
                        <a:rPr lang="en-US" altLang="zh-CN" sz="2400" i="1" dirty="0" smtClean="0">
                          <a:latin typeface="Cambria Math" panose="02040503050406030204" pitchFamily="18" charset="0"/>
                          <a:ea typeface="微软雅黑" panose="020B0503020204020204" pitchFamily="34" charset="-122"/>
                        </a:rPr>
                        <m:t>+</m:t>
                      </m:r>
                      <m:d>
                        <m:dPr>
                          <m:ctrlPr>
                            <a:rPr lang="en-US" altLang="zh-CN" sz="2400" i="1" dirty="0" smtClean="0">
                              <a:latin typeface="Cambria Math" panose="02040503050406030204" pitchFamily="18" charset="0"/>
                              <a:ea typeface="微软雅黑" panose="020B0503020204020204" pitchFamily="34" charset="-122"/>
                            </a:rPr>
                          </m:ctrlPr>
                        </m:dPr>
                        <m:e>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ℎ</m:t>
                              </m:r>
                            </m:e>
                            <m:sub>
                              <m:r>
                                <a:rPr lang="en-US" altLang="zh-CN" sz="2400" i="1" dirty="0" smtClean="0">
                                  <a:latin typeface="Cambria Math" panose="02040503050406030204" pitchFamily="18" charset="0"/>
                                  <a:ea typeface="微软雅黑" panose="020B0503020204020204" pitchFamily="34" charset="-122"/>
                                </a:rPr>
                                <m:t>2</m:t>
                              </m:r>
                            </m:sub>
                          </m:sSub>
                          <m:r>
                            <a:rPr lang="en-US" altLang="zh-CN" sz="2400" i="1" dirty="0" smtClean="0">
                              <a:latin typeface="Cambria Math" panose="02040503050406030204" pitchFamily="18" charset="0"/>
                              <a:ea typeface="微软雅黑" panose="020B0503020204020204" pitchFamily="34" charset="-122"/>
                            </a:rPr>
                            <m:t>−</m:t>
                          </m:r>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ℎ</m:t>
                              </m:r>
                            </m:e>
                            <m:sub>
                              <m:r>
                                <a:rPr lang="en-US" altLang="zh-CN" sz="2400" i="1" dirty="0" smtClean="0">
                                  <a:latin typeface="Cambria Math" panose="02040503050406030204" pitchFamily="18" charset="0"/>
                                  <a:ea typeface="微软雅黑" panose="020B0503020204020204" pitchFamily="34" charset="-122"/>
                                </a:rPr>
                                <m:t>1</m:t>
                              </m:r>
                            </m:sub>
                          </m:sSub>
                          <m:r>
                            <a:rPr lang="en-US" altLang="zh-CN" sz="2400" i="1" dirty="0" smtClean="0">
                              <a:latin typeface="Cambria Math" panose="02040503050406030204" pitchFamily="18" charset="0"/>
                              <a:ea typeface="微软雅黑" panose="020B0503020204020204" pitchFamily="34" charset="-122"/>
                            </a:rPr>
                            <m:t> </m:t>
                          </m:r>
                        </m:e>
                      </m:d>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𝑡</m:t>
                          </m:r>
                        </m:e>
                        <m:sub>
                          <m:r>
                            <a:rPr lang="en-US" altLang="zh-CN" sz="2400" i="1" dirty="0" smtClean="0">
                              <a:latin typeface="Cambria Math" panose="02040503050406030204" pitchFamily="18" charset="0"/>
                              <a:ea typeface="微软雅黑" panose="020B0503020204020204" pitchFamily="34" charset="-122"/>
                            </a:rPr>
                            <m:t>𝐿</m:t>
                          </m:r>
                          <m:r>
                            <a:rPr lang="en-US" altLang="zh-CN" sz="2400" i="1" dirty="0" smtClean="0">
                              <a:latin typeface="Cambria Math" panose="02040503050406030204" pitchFamily="18" charset="0"/>
                              <a:ea typeface="微软雅黑" panose="020B0503020204020204" pitchFamily="34" charset="-122"/>
                            </a:rPr>
                            <m:t>2</m:t>
                          </m:r>
                        </m:sub>
                      </m:sSub>
                      <m:r>
                        <a:rPr lang="en-US" altLang="zh-CN" sz="2400" i="1" dirty="0" smtClean="0">
                          <a:latin typeface="Cambria Math" panose="02040503050406030204" pitchFamily="18" charset="0"/>
                          <a:ea typeface="微软雅黑" panose="020B0503020204020204" pitchFamily="34" charset="-122"/>
                        </a:rPr>
                        <m:t>+</m:t>
                      </m:r>
                      <m:d>
                        <m:dPr>
                          <m:ctrlPr>
                            <a:rPr lang="en-US" altLang="zh-CN" sz="2400" i="1" dirty="0" smtClean="0">
                              <a:latin typeface="Cambria Math" panose="02040503050406030204" pitchFamily="18" charset="0"/>
                              <a:ea typeface="微软雅黑" panose="020B0503020204020204" pitchFamily="34" charset="-122"/>
                            </a:rPr>
                          </m:ctrlPr>
                        </m:dPr>
                        <m:e>
                          <m:r>
                            <a:rPr lang="en-US" altLang="zh-CN" sz="2400" i="1" dirty="0" smtClean="0">
                              <a:latin typeface="Cambria Math" panose="02040503050406030204" pitchFamily="18" charset="0"/>
                              <a:ea typeface="微软雅黑" panose="020B0503020204020204" pitchFamily="34" charset="-122"/>
                            </a:rPr>
                            <m:t>1</m:t>
                          </m:r>
                          <m:r>
                            <a:rPr lang="en-US" altLang="zh-CN" sz="2400" i="1" dirty="0" smtClean="0">
                              <a:latin typeface="Cambria Math" panose="02040503050406030204" pitchFamily="18" charset="0"/>
                              <a:ea typeface="微软雅黑" panose="020B0503020204020204" pitchFamily="34" charset="-122"/>
                            </a:rPr>
                            <m:t>−</m:t>
                          </m:r>
                          <m:sSub>
                            <m:sSubPr>
                              <m:ctrlPr>
                                <a:rPr lang="en-US" altLang="zh-CN" sz="2400" i="1" dirty="0" smtClean="0">
                                  <a:latin typeface="Cambria Math" panose="02040503050406030204" pitchFamily="18" charset="0"/>
                                  <a:ea typeface="微软雅黑" panose="020B0503020204020204" pitchFamily="34" charset="-122"/>
                                </a:rPr>
                              </m:ctrlPr>
                            </m:sSubPr>
                            <m:e>
                              <m:r>
                                <a:rPr lang="en-US" altLang="zh-CN" sz="2400" i="1" dirty="0" smtClean="0">
                                  <a:latin typeface="Cambria Math" panose="02040503050406030204" pitchFamily="18" charset="0"/>
                                  <a:ea typeface="微软雅黑" panose="020B0503020204020204" pitchFamily="34" charset="-122"/>
                                </a:rPr>
                                <m:t>ℎ</m:t>
                              </m:r>
                            </m:e>
                            <m:sub>
                              <m:r>
                                <a:rPr lang="en-US" altLang="zh-CN" sz="2400" i="1" dirty="0" smtClean="0">
                                  <a:latin typeface="Cambria Math" panose="02040503050406030204" pitchFamily="18" charset="0"/>
                                  <a:ea typeface="微软雅黑" panose="020B0503020204020204" pitchFamily="34" charset="-122"/>
                                </a:rPr>
                                <m:t>2</m:t>
                              </m:r>
                            </m:sub>
                          </m:sSub>
                          <m:r>
                            <a:rPr lang="en-US" altLang="zh-CN" sz="2400" i="1" dirty="0" smtClean="0">
                              <a:latin typeface="Cambria Math" panose="02040503050406030204" pitchFamily="18" charset="0"/>
                              <a:ea typeface="微软雅黑" panose="020B0503020204020204" pitchFamily="34" charset="-122"/>
                            </a:rPr>
                            <m:t> </m:t>
                          </m:r>
                        </m:e>
                      </m:d>
                      <m:sSub>
                        <m:sSubPr>
                          <m:ctrlPr>
                            <a:rPr lang="en-US" altLang="zh-CN" sz="2400" i="1" dirty="0" err="1" smtClean="0">
                              <a:latin typeface="Cambria Math" panose="02040503050406030204" pitchFamily="18" charset="0"/>
                              <a:ea typeface="微软雅黑" panose="020B0503020204020204" pitchFamily="34" charset="-122"/>
                            </a:rPr>
                          </m:ctrlPr>
                        </m:sSubPr>
                        <m:e>
                          <m:r>
                            <a:rPr lang="en-US" altLang="zh-CN" sz="2400" i="1" dirty="0" err="1" smtClean="0">
                              <a:latin typeface="Cambria Math" panose="02040503050406030204" pitchFamily="18" charset="0"/>
                              <a:ea typeface="微软雅黑" panose="020B0503020204020204" pitchFamily="34" charset="-122"/>
                            </a:rPr>
                            <m:t>𝑡</m:t>
                          </m:r>
                        </m:e>
                        <m:sub>
                          <m:r>
                            <a:rPr lang="en-US" altLang="zh-CN" sz="2400" i="1" dirty="0" err="1" smtClean="0">
                              <a:latin typeface="Cambria Math" panose="02040503050406030204" pitchFamily="18" charset="0"/>
                              <a:ea typeface="微软雅黑" panose="020B0503020204020204" pitchFamily="34" charset="-122"/>
                            </a:rPr>
                            <m:t>𝑚𝑎𝑖𝑛</m:t>
                          </m:r>
                        </m:sub>
                      </m:sSub>
                    </m:oMath>
                  </m:oMathPara>
                </a14:m>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506027" y="932155"/>
                <a:ext cx="11410765" cy="6091283"/>
              </a:xfrm>
              <a:prstGeom prst="rect">
                <a:avLst/>
              </a:prstGeom>
              <a:blipFill rotWithShape="1">
                <a:blip r:embed="rId1"/>
                <a:stretch>
                  <a:fillRect l="-5" t="-10" r="3" b="6"/>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56703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RISC</a:t>
            </a:r>
            <a:r>
              <a:rPr lang="zh-CN" altLang="en-US" sz="2400" dirty="0">
                <a:latin typeface="微软雅黑" panose="020B0503020204020204" pitchFamily="34" charset="-122"/>
                <a:ea typeface="微软雅黑" panose="020B0503020204020204" pitchFamily="34" charset="-122"/>
              </a:rPr>
              <a:t>的优点与缺点</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芯片面积小 </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简单</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开发时间短 设计费用低</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性能高 流水线处理，时钟频率高，单周期执行</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代码密度低 指令集固定长度，有一定浪费</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不能执行</a:t>
            </a:r>
            <a:r>
              <a:rPr lang="en-US" altLang="zh-CN" sz="2400" dirty="0">
                <a:latin typeface="微软雅黑" panose="020B0503020204020204" pitchFamily="34" charset="-122"/>
                <a:ea typeface="微软雅黑" panose="020B0503020204020204" pitchFamily="34" charset="-122"/>
              </a:rPr>
              <a:t>x86</a:t>
            </a:r>
            <a:r>
              <a:rPr lang="zh-CN" altLang="en-US" sz="2400" dirty="0">
                <a:latin typeface="微软雅黑" panose="020B0503020204020204" pitchFamily="34" charset="-122"/>
                <a:ea typeface="微软雅黑" panose="020B0503020204020204" pitchFamily="34" charset="-122"/>
              </a:rPr>
              <a:t>代码 适应不了</a:t>
            </a:r>
            <a:r>
              <a:rPr lang="en-US" altLang="zh-CN" sz="2400" dirty="0">
                <a:latin typeface="微软雅黑" panose="020B0503020204020204" pitchFamily="34" charset="-122"/>
                <a:ea typeface="微软雅黑" panose="020B0503020204020204" pitchFamily="34" charset="-122"/>
              </a:rPr>
              <a:t>x86</a:t>
            </a:r>
            <a:r>
              <a:rPr lang="zh-CN" altLang="en-US" sz="2400" dirty="0">
                <a:latin typeface="微软雅黑" panose="020B0503020204020204" pitchFamily="34" charset="-122"/>
                <a:ea typeface="微软雅黑" panose="020B0503020204020204" pitchFamily="34" charset="-122"/>
              </a:rPr>
              <a:t>生态</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低序模式：最低位字节存储在字的最低位（</a:t>
            </a: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常用）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高序模式：最高位字节存储在字的最低位</a:t>
            </a:r>
            <a:endParaRPr lang="zh-CN" altLang="en-US"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但</a:t>
            </a: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可以配置为小端格式，也可以配置为大端格式</a:t>
            </a:r>
            <a:endParaRPr lang="zh-CN" altLang="en-US" sz="2400" dirty="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410765" cy="7119898"/>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高速缓存架构</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直接映射高速缓存：低一级存储中的每一个数据在高速缓存中的映射都是唯一确定的地址</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直接映射高速缓存结构</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高速缓存块：分为有效标记、标记、数据</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有效标记：该缓存块内容是否有效</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标签：这一块缓存代表哪个内存单元</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数据域：保存相应内存区域的内容</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506027" y="932155"/>
                <a:ext cx="11685973" cy="762260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直接映射高速缓存架构</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通过地址来进行映射，对于一个数据，其地址分成三部分，标记，索引以及偏移量</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地址一共设为</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𝑡</m:t>
                    </m:r>
                    <m:r>
                      <a:rPr lang="en-US" altLang="zh-CN" sz="2400" i="1" dirty="0" smtClean="0">
                        <a:latin typeface="Cambria Math" panose="02040503050406030204" pitchFamily="18" charset="0"/>
                        <a:ea typeface="微软雅黑" panose="020B0503020204020204" pitchFamily="34" charset="-122"/>
                      </a:rPr>
                      <m:t>+</m:t>
                    </m:r>
                    <m:r>
                      <a:rPr lang="en-US" altLang="zh-CN" sz="2400" i="1" dirty="0" smtClean="0">
                        <a:latin typeface="Cambria Math" panose="02040503050406030204" pitchFamily="18" charset="0"/>
                        <a:ea typeface="微软雅黑" panose="020B0503020204020204" pitchFamily="34" charset="-122"/>
                      </a:rPr>
                      <m:t>𝑐</m:t>
                    </m:r>
                    <m:r>
                      <a:rPr lang="en-US" altLang="zh-CN" sz="2400" i="1" dirty="0" smtClean="0">
                        <a:latin typeface="Cambria Math" panose="02040503050406030204" pitchFamily="18" charset="0"/>
                        <a:ea typeface="微软雅黑" panose="020B0503020204020204" pitchFamily="34" charset="-122"/>
                      </a:rPr>
                      <m:t>+</m:t>
                    </m:r>
                    <m:r>
                      <a:rPr lang="en-US" altLang="zh-CN" sz="2400" i="1" dirty="0" smtClean="0">
                        <a:latin typeface="Cambria Math" panose="02040503050406030204" pitchFamily="18" charset="0"/>
                        <a:ea typeface="微软雅黑" panose="020B0503020204020204" pitchFamily="34" charset="-122"/>
                      </a:rPr>
                      <m:t>𝑏</m:t>
                    </m:r>
                  </m:oMath>
                </a14:m>
                <a:r>
                  <a:rPr lang="en-US" altLang="zh-CN" sz="2400" dirty="0">
                    <a:latin typeface="微软雅黑" panose="020B0503020204020204" pitchFamily="34" charset="-122"/>
                    <a:ea typeface="微软雅黑" panose="020B0503020204020204" pitchFamily="34" charset="-122"/>
                  </a:rPr>
                  <a:t> bits</a:t>
                </a:r>
                <a:r>
                  <a:rPr lang="zh-CN" altLang="en-US" sz="2400" dirty="0">
                    <a:latin typeface="微软雅黑" panose="020B0503020204020204" pitchFamily="34" charset="-122"/>
                    <a:ea typeface="微软雅黑" panose="020B0503020204020204" pitchFamily="34" charset="-122"/>
                  </a:rPr>
                  <a:t>，则</a:t>
                </a:r>
                <a:r>
                  <a:rPr lang="en-US" altLang="zh-CN" sz="2400" dirty="0">
                    <a:latin typeface="微软雅黑" panose="020B0503020204020204" pitchFamily="34" charset="-122"/>
                    <a:ea typeface="微软雅黑" panose="020B0503020204020204" pitchFamily="34" charset="-122"/>
                  </a:rPr>
                  <a:t>tag</a:t>
                </a:r>
                <a:r>
                  <a:rPr lang="zh-CN" altLang="en-US" sz="2400" dirty="0">
                    <a:latin typeface="微软雅黑" panose="020B0503020204020204" pitchFamily="34" charset="-122"/>
                    <a:ea typeface="微软雅黑" panose="020B0503020204020204" pitchFamily="34" charset="-122"/>
                  </a:rPr>
                  <a:t>占</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𝑡</m:t>
                    </m:r>
                    <m:r>
                      <a:rPr lang="en-US" altLang="zh-CN" sz="2400" i="1" dirty="0" smtClean="0">
                        <a:latin typeface="Cambria Math" panose="02040503050406030204" pitchFamily="18" charset="0"/>
                        <a:ea typeface="微软雅黑" panose="020B0503020204020204" pitchFamily="34" charset="-122"/>
                      </a:rPr>
                      <m:t> </m:t>
                    </m:r>
                    <m:r>
                      <a:rPr lang="en-US" altLang="zh-CN" sz="2400" i="1" dirty="0" smtClean="0">
                        <a:latin typeface="Cambria Math" panose="02040503050406030204" pitchFamily="18" charset="0"/>
                        <a:ea typeface="微软雅黑" panose="020B0503020204020204" pitchFamily="34" charset="-122"/>
                      </a:rPr>
                      <m:t>𝑏𝑖𝑡𝑠</m:t>
                    </m:r>
                    <m:r>
                      <a:rPr lang="en-US" altLang="zh-CN" sz="2400" i="1" dirty="0" smtClean="0">
                        <a:latin typeface="Cambria Math" panose="02040503050406030204" pitchFamily="18" charset="0"/>
                        <a:ea typeface="微软雅黑" panose="020B0503020204020204" pitchFamily="34" charset="-122"/>
                      </a:rPr>
                      <m:t> </m:t>
                    </m:r>
                  </m:oMath>
                </a14:m>
                <a:r>
                  <a:rPr lang="en-US" altLang="zh-CN" sz="2400" dirty="0">
                    <a:latin typeface="微软雅黑" panose="020B0503020204020204" pitchFamily="34" charset="-122"/>
                    <a:ea typeface="微软雅黑" panose="020B0503020204020204" pitchFamily="34" charset="-122"/>
                  </a:rPr>
                  <a:t>index </a:t>
                </a:r>
                <a:r>
                  <a:rPr lang="zh-CN" altLang="en-US" sz="2400" dirty="0">
                    <a:latin typeface="微软雅黑" panose="020B0503020204020204" pitchFamily="34" charset="-122"/>
                    <a:ea typeface="微软雅黑" panose="020B0503020204020204" pitchFamily="34" charset="-122"/>
                  </a:rPr>
                  <a:t>占</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𝑐</m:t>
                    </m:r>
                    <m:r>
                      <a:rPr lang="en-US" altLang="zh-CN" sz="2400" i="1" dirty="0" smtClean="0">
                        <a:latin typeface="Cambria Math" panose="02040503050406030204" pitchFamily="18" charset="0"/>
                        <a:ea typeface="微软雅黑" panose="020B0503020204020204" pitchFamily="34" charset="-122"/>
                      </a:rPr>
                      <m:t> </m:t>
                    </m:r>
                    <m:r>
                      <a:rPr lang="en-US" altLang="zh-CN" sz="2400" i="1" dirty="0" smtClean="0">
                        <a:latin typeface="Cambria Math" panose="02040503050406030204" pitchFamily="18" charset="0"/>
                        <a:ea typeface="微软雅黑" panose="020B0503020204020204" pitchFamily="34" charset="-122"/>
                      </a:rPr>
                      <m:t>𝑏𝑖𝑡𝑠</m:t>
                    </m:r>
                  </m:oMath>
                </a14:m>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offset</a:t>
                </a:r>
                <a:r>
                  <a:rPr lang="zh-CN" altLang="en-US" sz="2400" dirty="0">
                    <a:latin typeface="微软雅黑" panose="020B0503020204020204" pitchFamily="34" charset="-122"/>
                    <a:ea typeface="微软雅黑" panose="020B0503020204020204" pitchFamily="34" charset="-122"/>
                  </a:rPr>
                  <a:t>占 </a:t>
                </a:r>
                <a14:m>
                  <m:oMath xmlns:m="http://schemas.openxmlformats.org/officeDocument/2006/math">
                    <m:r>
                      <a:rPr lang="en-US" altLang="zh-CN" sz="2400" i="1" dirty="0" smtClean="0">
                        <a:latin typeface="Cambria Math" panose="02040503050406030204" pitchFamily="18" charset="0"/>
                        <a:ea typeface="微软雅黑" panose="020B0503020204020204" pitchFamily="34" charset="-122"/>
                      </a:rPr>
                      <m:t>𝑏</m:t>
                    </m:r>
                    <m:r>
                      <a:rPr lang="en-US" altLang="zh-CN" sz="2400" i="1" dirty="0" smtClean="0">
                        <a:latin typeface="Cambria Math" panose="02040503050406030204" pitchFamily="18" charset="0"/>
                        <a:ea typeface="微软雅黑" panose="020B0503020204020204" pitchFamily="34" charset="-122"/>
                      </a:rPr>
                      <m:t> </m:t>
                    </m:r>
                    <m:r>
                      <a:rPr lang="en-US" altLang="zh-CN" sz="2400" i="1" dirty="0" smtClean="0">
                        <a:latin typeface="Cambria Math" panose="02040503050406030204" pitchFamily="18" charset="0"/>
                        <a:ea typeface="微软雅黑" panose="020B0503020204020204" pitchFamily="34" charset="-122"/>
                      </a:rPr>
                      <m:t>𝑏𝑖𝑡𝑠</m:t>
                    </m:r>
                  </m:oMath>
                </a14:m>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标记：用来与被索引选中的缓存块的标签值进行比较，若结果一样，则说明该缓存块包含所需要的内存数据。内存中有</a:t>
                </a:r>
                <a:r>
                  <a:rPr lang="en-US" altLang="zh-CN" sz="2400" dirty="0">
                    <a:latin typeface="微软雅黑" panose="020B0503020204020204" pitchFamily="34" charset="-122"/>
                    <a:ea typeface="微软雅黑" panose="020B0503020204020204" pitchFamily="34" charset="-122"/>
                  </a:rPr>
                  <a:t>2^t</a:t>
                </a:r>
                <a:r>
                  <a:rPr lang="zh-CN" altLang="en-US" sz="2400" dirty="0">
                    <a:latin typeface="微软雅黑" panose="020B0503020204020204" pitchFamily="34" charset="-122"/>
                    <a:ea typeface="微软雅黑" panose="020B0503020204020204" pitchFamily="34" charset="-122"/>
                  </a:rPr>
                  <a:t>个块可映射到同一个缓存块中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索引：选择要检查的缓存块，直接映射高速缓存有</a:t>
                </a:r>
                <a:r>
                  <a:rPr lang="en-US" altLang="zh-CN" sz="2400" dirty="0">
                    <a:latin typeface="微软雅黑" panose="020B0503020204020204" pitchFamily="34" charset="-122"/>
                    <a:ea typeface="微软雅黑" panose="020B0503020204020204" pitchFamily="34" charset="-122"/>
                  </a:rPr>
                  <a:t>2^c</a:t>
                </a:r>
                <a:r>
                  <a:rPr lang="zh-CN" altLang="en-US" sz="2400" dirty="0">
                    <a:latin typeface="微软雅黑" panose="020B0503020204020204" pitchFamily="34" charset="-122"/>
                    <a:ea typeface="微软雅黑" panose="020B0503020204020204" pitchFamily="34" charset="-122"/>
                  </a:rPr>
                  <a:t>个缓存块的索引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偏移量：若缓存块中数据域的长度大于最小可寻址单元，那么地址的最低几位被用作偏移量，从数据域里选取对应的内容，每个缓存块包含</a:t>
                </a:r>
                <a:r>
                  <a:rPr lang="en-US" altLang="zh-CN" sz="2400" dirty="0">
                    <a:latin typeface="微软雅黑" panose="020B0503020204020204" pitchFamily="34" charset="-122"/>
                    <a:ea typeface="微软雅黑" panose="020B0503020204020204" pitchFamily="34" charset="-122"/>
                  </a:rPr>
                  <a:t>2^b</a:t>
                </a:r>
                <a:r>
                  <a:rPr lang="zh-CN" altLang="en-US" sz="2400" dirty="0">
                    <a:latin typeface="微软雅黑" panose="020B0503020204020204" pitchFamily="34" charset="-122"/>
                    <a:ea typeface="微软雅黑" panose="020B0503020204020204" pitchFamily="34" charset="-122"/>
                  </a:rPr>
                  <a:t>个最小寻址单元（</a:t>
                </a: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里最小寻址单元是字节）</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506027" y="932155"/>
                <a:ext cx="11685973" cy="7622600"/>
              </a:xfrm>
              <a:prstGeom prst="rect">
                <a:avLst/>
              </a:prstGeom>
              <a:blipFill rotWithShape="1">
                <a:blip r:embed="rId1"/>
                <a:stretch>
                  <a:fillRect l="-5" t="-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97740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写操作</a:t>
            </a:r>
            <a:endParaRPr lang="zh-CN" altLang="en-US" sz="2400" b="1" dirty="0">
              <a:solidFill>
                <a:srgbClr val="FF0000"/>
              </a:solidFill>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两种写操作</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通写（写传式）每次改写同时改变高速缓存和主存单元</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回写：只是在将某一单元从高速缓存中移出时才进行主存写操作（使用</a:t>
            </a:r>
            <a:r>
              <a:rPr lang="en-US" altLang="zh-CN" sz="2400" dirty="0">
                <a:latin typeface="微软雅黑" panose="020B0503020204020204" pitchFamily="34" charset="-122"/>
                <a:ea typeface="微软雅黑" panose="020B0503020204020204" pitchFamily="34" charset="-122"/>
              </a:rPr>
              <a:t>dirty bit</a:t>
            </a:r>
            <a:r>
              <a:rPr lang="zh-CN" altLang="en-US" sz="2400" dirty="0">
                <a:latin typeface="微软雅黑" panose="020B0503020204020204" pitchFamily="34" charset="-122"/>
                <a:ea typeface="微软雅黑" panose="020B0503020204020204" pitchFamily="34" charset="-122"/>
              </a:rPr>
              <a:t>来判断）</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读命中：高速缓存直接传送数据到处理器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读未命中：暂停</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，从主存中获取数据块，传送到高速缓存，重新启动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写命中：通写：同时替换 回写：只把数据写入高速缓存</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写未命中：将整个数据块读入高速缓存，然后写某个字</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文本框 5"/>
              <p:cNvSpPr txBox="1"/>
              <p:nvPr/>
            </p:nvSpPr>
            <p:spPr>
              <a:xfrm>
                <a:off x="506027" y="932155"/>
                <a:ext cx="11685973" cy="6473119"/>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直接映射的局限性</a:t>
                </a:r>
                <a:endParaRPr lang="zh-CN" altLang="en-US" sz="2400" dirty="0">
                  <a:latin typeface="微软雅黑" panose="020B0503020204020204" pitchFamily="34" charset="-122"/>
                  <a:ea typeface="微软雅黑" panose="020B0503020204020204" pitchFamily="34" charset="-122"/>
                </a:endParaRPr>
              </a:p>
              <a:p>
                <a:pPr marL="800100" lvl="1"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直接映射高速缓存速度快，耗费相对较低</a:t>
                </a:r>
                <a:endParaRPr lang="zh-CN" altLang="en-US" sz="2400" dirty="0">
                  <a:latin typeface="微软雅黑" panose="020B0503020204020204" pitchFamily="34" charset="-122"/>
                  <a:ea typeface="微软雅黑" panose="020B0503020204020204" pitchFamily="34" charset="-122"/>
                </a:endParaRPr>
              </a:p>
              <a:p>
                <a:pPr marL="800100" lvl="1"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策略简单，有一定局限性</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全相联高速缓存：一个内存数据块可以映射到高速缓存中的任意个地址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地址只分为标记和偏移量两个部分，不需要索引，标记和高速缓存里的所有标记对比</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地址被分为两部分：</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标签</a:t>
                </a:r>
                <a:r>
                  <a:rPr lang="en-US" altLang="zh-CN" sz="2400" dirty="0">
                    <a:latin typeface="微软雅黑" panose="020B0503020204020204" pitchFamily="34" charset="-122"/>
                    <a:ea typeface="微软雅黑" panose="020B0503020204020204" pitchFamily="34" charset="-122"/>
                  </a:rPr>
                  <a:t>tag</a:t>
                </a:r>
                <a:r>
                  <a:rPr lang="zh-CN" altLang="en-US" sz="2400" dirty="0">
                    <a:latin typeface="微软雅黑" panose="020B0503020204020204" pitchFamily="34" charset="-122"/>
                    <a:ea typeface="微软雅黑" panose="020B0503020204020204" pitchFamily="34" charset="-122"/>
                  </a:rPr>
                  <a:t>：用来与所有缓存块的标签值进行比较，如果相同，则表明相应的缓存块包含所需要的内存数据，内存中有</a:t>
                </a:r>
                <a14:m>
                  <m:oMath xmlns:m="http://schemas.openxmlformats.org/officeDocument/2006/math">
                    <m:sSup>
                      <m:sSupPr>
                        <m:ctrlPr>
                          <a:rPr lang="en-US" altLang="zh-CN" sz="2400" i="1" dirty="0" smtClean="0">
                            <a:latin typeface="Cambria Math" panose="02040503050406030204" pitchFamily="18" charset="0"/>
                            <a:ea typeface="微软雅黑" panose="020B0503020204020204" pitchFamily="34" charset="-122"/>
                          </a:rPr>
                        </m:ctrlPr>
                      </m:sSupPr>
                      <m:e>
                        <m:r>
                          <a:rPr lang="en-US" altLang="zh-CN" sz="2400" i="1" dirty="0" smtClean="0">
                            <a:latin typeface="Cambria Math" panose="02040503050406030204" pitchFamily="18" charset="0"/>
                            <a:ea typeface="微软雅黑" panose="020B0503020204020204" pitchFamily="34" charset="-122"/>
                          </a:rPr>
                          <m:t>2</m:t>
                        </m:r>
                      </m:e>
                      <m:sup>
                        <m:r>
                          <a:rPr lang="en-US" altLang="zh-CN" sz="2400" i="1" dirty="0" smtClean="0">
                            <a:latin typeface="Cambria Math" panose="02040503050406030204" pitchFamily="18" charset="0"/>
                            <a:ea typeface="微软雅黑" panose="020B0503020204020204" pitchFamily="34" charset="-122"/>
                          </a:rPr>
                          <m:t>𝑡</m:t>
                        </m:r>
                      </m:sup>
                    </m:sSup>
                  </m:oMath>
                </a14:m>
                <a:r>
                  <a:rPr lang="zh-CN" altLang="en-US" sz="2400" dirty="0">
                    <a:latin typeface="微软雅黑" panose="020B0503020204020204" pitchFamily="34" charset="-122"/>
                    <a:ea typeface="微软雅黑" panose="020B0503020204020204" pitchFamily="34" charset="-122"/>
                  </a:rPr>
                  <a:t>个块可以映射到任何一个缓存块中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偏移量</a:t>
                </a:r>
                <a:r>
                  <a:rPr lang="en-US" altLang="zh-CN" sz="2400" dirty="0">
                    <a:latin typeface="微软雅黑" panose="020B0503020204020204" pitchFamily="34" charset="-122"/>
                    <a:ea typeface="微软雅黑" panose="020B0503020204020204" pitchFamily="34" charset="-122"/>
                  </a:rPr>
                  <a:t>offset</a:t>
                </a:r>
                <a:r>
                  <a:rPr lang="zh-CN" altLang="en-US" sz="2400" dirty="0">
                    <a:latin typeface="微软雅黑" panose="020B0503020204020204" pitchFamily="34" charset="-122"/>
                    <a:ea typeface="微软雅黑" panose="020B0503020204020204" pitchFamily="34" charset="-122"/>
                  </a:rPr>
                  <a:t>：每个缓存块包含</a:t>
                </a:r>
                <a14:m>
                  <m:oMath xmlns:m="http://schemas.openxmlformats.org/officeDocument/2006/math">
                    <m:sSup>
                      <m:sSupPr>
                        <m:ctrlPr>
                          <a:rPr lang="en-US" altLang="zh-CN" sz="2400" i="1" dirty="0" smtClean="0">
                            <a:latin typeface="Cambria Math" panose="02040503050406030204" pitchFamily="18" charset="0"/>
                            <a:ea typeface="微软雅黑" panose="020B0503020204020204" pitchFamily="34" charset="-122"/>
                          </a:rPr>
                        </m:ctrlPr>
                      </m:sSupPr>
                      <m:e>
                        <m:r>
                          <a:rPr lang="en-US" altLang="zh-CN" sz="2400" i="1" dirty="0" smtClean="0">
                            <a:latin typeface="Cambria Math" panose="02040503050406030204" pitchFamily="18" charset="0"/>
                            <a:ea typeface="微软雅黑" panose="020B0503020204020204" pitchFamily="34" charset="-122"/>
                          </a:rPr>
                          <m:t>2</m:t>
                        </m:r>
                      </m:e>
                      <m:sup>
                        <m:r>
                          <a:rPr lang="en-US" altLang="zh-CN" sz="2400" i="1" dirty="0" smtClean="0">
                            <a:latin typeface="Cambria Math" panose="02040503050406030204" pitchFamily="18" charset="0"/>
                            <a:ea typeface="微软雅黑" panose="020B0503020204020204" pitchFamily="34" charset="-122"/>
                          </a:rPr>
                          <m:t>𝑏</m:t>
                        </m:r>
                      </m:sup>
                    </m:sSup>
                  </m:oMath>
                </a14:m>
                <a:r>
                  <a:rPr lang="zh-CN" altLang="en-US" sz="2400" dirty="0">
                    <a:latin typeface="微软雅黑" panose="020B0503020204020204" pitchFamily="34" charset="-122"/>
                    <a:ea typeface="微软雅黑" panose="020B0503020204020204" pitchFamily="34" charset="-122"/>
                  </a:rPr>
                  <a:t>个最小寻址单元</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mc:Choice>
        <mc:Fallback>
          <p:sp>
            <p:nvSpPr>
              <p:cNvPr id="6" name="文本框 5"/>
              <p:cNvSpPr txBox="1">
                <a:spLocks noRot="1" noChangeAspect="1" noMove="1" noResize="1" noEditPoints="1" noAdjustHandles="1" noChangeArrowheads="1" noChangeShapeType="1" noTextEdit="1"/>
              </p:cNvSpPr>
              <p:nvPr/>
            </p:nvSpPr>
            <p:spPr>
              <a:xfrm>
                <a:off x="506027" y="932155"/>
                <a:ext cx="11685973" cy="6473119"/>
              </a:xfrm>
              <a:prstGeom prst="rect">
                <a:avLst/>
              </a:prstGeom>
              <a:blipFill rotWithShape="1">
                <a:blip r:embed="rId1"/>
                <a:stretch>
                  <a:fillRect l="-5" t="-9" b="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7776488"/>
          </a:xfrm>
          <a:prstGeom prst="rect">
            <a:avLst/>
          </a:prstGeom>
          <a:noFill/>
        </p:spPr>
        <p:txBody>
          <a:bodyPr wrap="square" rtlCol="0">
            <a:spAutoFit/>
          </a:bodyPr>
          <a:lstStyle/>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全相联映射灵活性最大，命中率最高，但耗费很高，只用于设计小容量缓存器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组相联高速缓存：全相联与直接映射的折中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组是由共享同一索引的所有存储块组成</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组相联高速缓存地址有三个部分：</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标签、索引、偏移量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标签：和一个组内所有缓存块比</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索引：找到对应的组</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偏移量：意义不变</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b="1" dirty="0">
                <a:latin typeface="微软雅黑" panose="020B0503020204020204" pitchFamily="34" charset="-122"/>
                <a:ea typeface="微软雅黑" panose="020B0503020204020204" pitchFamily="34" charset="-122"/>
              </a:rPr>
              <a:t>组相联等于把多个全相联串在一起，凑成直接映射</a:t>
            </a:r>
            <a:endParaRPr lang="zh-CN" altLang="en-US" sz="2400" b="1"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62205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替换策略：直接映射不存在这种问题，但组相联和全相联存在</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随即替换 随机选择一个数据块替换</a:t>
            </a:r>
            <a:endParaRPr lang="en-US" altLang="zh-CN" sz="2400" dirty="0">
              <a:latin typeface="微软雅黑" panose="020B0503020204020204" pitchFamily="34" charset="-122"/>
              <a:ea typeface="微软雅黑" panose="020B0503020204020204" pitchFamily="34" charset="-122"/>
            </a:endParaRPr>
          </a:p>
          <a:p>
            <a:pPr lvl="1">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优点：硬件简单，耗费低</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2.LRU</a:t>
            </a:r>
            <a:r>
              <a:rPr lang="zh-CN" altLang="en-US" sz="2400" dirty="0">
                <a:latin typeface="微软雅黑" panose="020B0503020204020204" pitchFamily="34" charset="-122"/>
                <a:ea typeface="微软雅黑" panose="020B0503020204020204" pitchFamily="34" charset="-122"/>
              </a:rPr>
              <a:t>（最近最少使用策略）替换最近最少使用的数据块；</a:t>
            </a:r>
            <a:endParaRPr lang="en-US" altLang="zh-CN" sz="2400" dirty="0">
              <a:latin typeface="微软雅黑" panose="020B0503020204020204" pitchFamily="34" charset="-122"/>
              <a:ea typeface="微软雅黑" panose="020B0503020204020204" pitchFamily="34" charset="-122"/>
            </a:endParaRPr>
          </a:p>
          <a:p>
            <a:pPr lvl="1">
              <a:lnSpc>
                <a:spcPct val="20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优点：命中率高 缺点：硬件耗费大</a:t>
            </a:r>
            <a:endParaRPr lang="zh-CN" altLang="en-US" sz="2400" dirty="0">
              <a:latin typeface="微软雅黑" panose="020B0503020204020204" pitchFamily="34" charset="-122"/>
              <a:ea typeface="微软雅黑" panose="020B0503020204020204" pitchFamily="34" charset="-122"/>
            </a:endParaRPr>
          </a:p>
          <a:p>
            <a:pPr>
              <a:lnSpc>
                <a:spcPct val="20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3.FIFO</a:t>
            </a:r>
            <a:r>
              <a:rPr lang="zh-CN" altLang="en-US" sz="2400" dirty="0">
                <a:latin typeface="微软雅黑" panose="020B0503020204020204" pitchFamily="34" charset="-122"/>
                <a:ea typeface="微软雅黑" panose="020B0503020204020204" pitchFamily="34" charset="-122"/>
              </a:rPr>
              <a:t>策略：先入先出策略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solidFill>
                  <a:srgbClr val="FF0000"/>
                </a:solidFill>
                <a:latin typeface="微软雅黑" panose="020B0503020204020204" pitchFamily="34" charset="-122"/>
                <a:ea typeface="微软雅黑" panose="020B0503020204020204" pitchFamily="34" charset="-122"/>
              </a:rPr>
              <a:t>嵌入式高速处理提升架构</a:t>
            </a:r>
            <a:endParaRPr lang="zh-CN" altLang="en-US" sz="3600"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167225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关于高速缓存的一些计算</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7837" y="1682253"/>
            <a:ext cx="5533670" cy="3219638"/>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82253"/>
            <a:ext cx="5740269" cy="3711893"/>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85801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存储管理单元和地址转换：</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存储管理单元在</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和物理主存之间，实现逻辑地址到物理地址之间的转换，转换过程也称内存映射</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物理地址：用于内存芯片级的单元寻址，与实际</a:t>
            </a:r>
            <a:r>
              <a:rPr lang="en-US" altLang="zh-CN" sz="2400" dirty="0">
                <a:latin typeface="微软雅黑" panose="020B0503020204020204" pitchFamily="34" charset="-122"/>
                <a:ea typeface="微软雅黑" panose="020B0503020204020204" pitchFamily="34" charset="-122"/>
              </a:rPr>
              <a:t>RAM</a:t>
            </a:r>
            <a:r>
              <a:rPr lang="zh-CN" altLang="en-US" sz="2400" dirty="0">
                <a:latin typeface="微软雅黑" panose="020B0503020204020204" pitchFamily="34" charset="-122"/>
                <a:ea typeface="微软雅黑" panose="020B0503020204020204" pitchFamily="34" charset="-122"/>
              </a:rPr>
              <a:t>单元对应</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逻辑地址：程序的抽象地址空间，不与实际</a:t>
            </a:r>
            <a:r>
              <a:rPr lang="en-US" altLang="zh-CN" sz="2400" dirty="0">
                <a:latin typeface="微软雅黑" panose="020B0503020204020204" pitchFamily="34" charset="-122"/>
                <a:ea typeface="微软雅黑" panose="020B0503020204020204" pitchFamily="34" charset="-122"/>
              </a:rPr>
              <a:t>RAM</a:t>
            </a:r>
            <a:r>
              <a:rPr lang="zh-CN" altLang="en-US" sz="2400" dirty="0">
                <a:latin typeface="微软雅黑" panose="020B0503020204020204" pitchFamily="34" charset="-122"/>
                <a:ea typeface="微软雅黑" panose="020B0503020204020204" pitchFamily="34" charset="-122"/>
              </a:rPr>
              <a:t>单元对应</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存储管理单元功能：</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．模拟寻址 用表把逻辑地址转换成物理地址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．可以将部分程序移入辅助存储器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．缺页异常：</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请求一个不在主存的地址</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651460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缺页异常重新启动的条件：</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所有内容已读到主存中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2.MMU</a:t>
            </a:r>
            <a:r>
              <a:rPr lang="zh-CN" altLang="en-US" sz="2400" dirty="0">
                <a:latin typeface="微软雅黑" panose="020B0503020204020204" pitchFamily="34" charset="-122"/>
                <a:ea typeface="微软雅黑" panose="020B0503020204020204" pitchFamily="34" charset="-122"/>
              </a:rPr>
              <a:t>表已进行相应更新</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LRU</a:t>
            </a:r>
            <a:r>
              <a:rPr lang="zh-CN" altLang="en-US" sz="2400" dirty="0">
                <a:latin typeface="微软雅黑" panose="020B0503020204020204" pitchFamily="34" charset="-122"/>
                <a:ea typeface="微软雅黑" panose="020B0503020204020204" pitchFamily="34" charset="-122"/>
              </a:rPr>
              <a:t>替换策略</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地址转换方法：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两种：分段 分页</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分段：支持较大的，大小可不等的内存区域 起始地址</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大小</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分页：支持较小的，大小相等的内存区域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段页式寻址模式：将每个段分成页并将其地址转换分成两部的方法来建立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7197" y="1187450"/>
            <a:ext cx="5274310" cy="4483100"/>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8954" y="1282064"/>
            <a:ext cx="5665849" cy="3655695"/>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751703"/>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处理器分类</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单发射处理器：一次只能执行一条指令</a:t>
            </a:r>
            <a:endParaRPr lang="zh-CN" altLang="en-US"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多发射处理器：同一时间可以执行多条指令</a:t>
            </a:r>
            <a:endParaRPr lang="zh-CN" altLang="en-US"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超标量处理器：可以同时执行多条指令 能耗和成本高，嵌入式使用少</a:t>
            </a:r>
            <a:endParaRPr lang="zh-CN" altLang="en-US"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超长指令字处理器：依靠编译器决定哪些指令可以放到一起处理 常用于高性能嵌入式计算</a:t>
            </a:r>
            <a:endParaRPr lang="zh-CN" altLang="en-US" sz="24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“简单性”原则</a:t>
            </a:r>
            <a:endParaRPr lang="zh-CN" altLang="en-US" sz="2400" dirty="0">
              <a:latin typeface="微软雅黑" panose="020B0503020204020204" pitchFamily="34" charset="-122"/>
              <a:ea typeface="微软雅黑" panose="020B0503020204020204" pitchFamily="34" charset="-122"/>
            </a:endParaRPr>
          </a:p>
          <a:p>
            <a:pPr>
              <a:lnSpc>
                <a:spcPct val="150000"/>
              </a:lnSpc>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469872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内存管理：</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的内存管理单元支持下列内存区域类型：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1MB</a:t>
            </a:r>
            <a:r>
              <a:rPr lang="zh-CN" altLang="en-US" sz="2400" dirty="0">
                <a:latin typeface="微软雅黑" panose="020B0503020204020204" pitchFamily="34" charset="-122"/>
                <a:ea typeface="微软雅黑" panose="020B0503020204020204" pitchFamily="34" charset="-122"/>
              </a:rPr>
              <a:t>内存块大小的段</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64KB</a:t>
            </a:r>
            <a:r>
              <a:rPr lang="zh-CN" altLang="en-US" sz="2400" dirty="0">
                <a:latin typeface="微软雅黑" panose="020B0503020204020204" pitchFamily="34" charset="-122"/>
                <a:ea typeface="微软雅黑" panose="020B0503020204020204" pitchFamily="34" charset="-122"/>
              </a:rPr>
              <a:t>的大页</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4KB</a:t>
            </a:r>
            <a:r>
              <a:rPr lang="zh-CN" altLang="en-US" sz="2400" dirty="0">
                <a:latin typeface="微软雅黑" panose="020B0503020204020204" pitchFamily="34" charset="-122"/>
                <a:ea typeface="微软雅黑" panose="020B0503020204020204" pitchFamily="34" charset="-122"/>
              </a:rPr>
              <a:t>的小页</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采用二级地址转换形式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422265" y="2566035"/>
            <a:ext cx="5269230" cy="3493770"/>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1672253"/>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转换后援缓冲区（</a:t>
            </a:r>
            <a:r>
              <a:rPr lang="en-US" altLang="zh-CN" sz="2400" dirty="0">
                <a:latin typeface="微软雅黑" panose="020B0503020204020204" pitchFamily="34" charset="-122"/>
                <a:ea typeface="微软雅黑" panose="020B0503020204020204" pitchFamily="34" charset="-122"/>
              </a:rPr>
              <a:t>TLB</a:t>
            </a:r>
            <a:r>
              <a:rPr lang="zh-CN" altLang="en-US" sz="2400" dirty="0">
                <a:latin typeface="微软雅黑" panose="020B0503020204020204" pitchFamily="34" charset="-122"/>
                <a:ea typeface="微软雅黑" panose="020B0503020204020204" pitchFamily="34" charset="-122"/>
              </a:rPr>
              <a:t>）（类似</a:t>
            </a:r>
            <a:r>
              <a:rPr lang="en-US" altLang="zh-CN" sz="2400" dirty="0">
                <a:latin typeface="微软雅黑" panose="020B0503020204020204" pitchFamily="34" charset="-122"/>
                <a:ea typeface="微软雅黑" panose="020B0503020204020204" pitchFamily="34" charset="-122"/>
              </a:rPr>
              <a:t>Cache</a:t>
            </a:r>
            <a:r>
              <a:rPr lang="zh-CN" altLang="en-US" sz="2400" dirty="0">
                <a:latin typeface="微软雅黑" panose="020B0503020204020204" pitchFamily="34" charset="-122"/>
                <a:ea typeface="微软雅黑" panose="020B0503020204020204" pitchFamily="34" charset="-122"/>
              </a:rPr>
              <a:t>的思想）</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82320" y="1740023"/>
            <a:ext cx="7623175" cy="4138636"/>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嵌入式寻址机制</a:t>
            </a:r>
            <a:endParaRPr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944880" y="1103551"/>
            <a:ext cx="7463155" cy="5630162"/>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中断机制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90931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优先级和向量：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中断优先级：让</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辨认出比其他中断更加重要的一些中断，一般序号小的优先级高</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中断向量：允许中断设备指定其中断处理程序 </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屏蔽：优先级机制必须确保处理高优先级中断时，不发生低优先级中断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中断应答时，该中断的优先级存储在优先级寄存器中</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接收到后续中断时，</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会将该中断优先级与寄存器中的值比较，当优先级高才应答</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中断程序退出时，优先级寄存器必须被重置，部分处理器有中断返回指令（</a:t>
            </a:r>
            <a:r>
              <a:rPr lang="en-US" altLang="zh-CN" sz="2400" dirty="0">
                <a:latin typeface="微软雅黑" panose="020B0503020204020204" pitchFamily="34" charset="-122"/>
                <a:ea typeface="微软雅黑" panose="020B0503020204020204" pitchFamily="34" charset="-122"/>
              </a:rPr>
              <a:t>IRET</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不可屏蔽中断（</a:t>
            </a:r>
            <a:r>
              <a:rPr lang="en-US" altLang="zh-CN" sz="2400" dirty="0">
                <a:latin typeface="微软雅黑" panose="020B0503020204020204" pitchFamily="34" charset="-122"/>
                <a:ea typeface="微软雅黑" panose="020B0503020204020204" pitchFamily="34" charset="-122"/>
              </a:rPr>
              <a:t>NMI</a:t>
            </a:r>
            <a:r>
              <a:rPr lang="zh-CN" altLang="en-US" sz="2400" dirty="0">
                <a:latin typeface="微软雅黑" panose="020B0503020204020204" pitchFamily="34" charset="-122"/>
                <a:ea typeface="微软雅黑" panose="020B0503020204020204" pitchFamily="34" charset="-122"/>
              </a:rPr>
              <a:t>）：不能断开</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中断机制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269519"/>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中断向量：</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设备请求或应答后，设备将中断向量发送到</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将向量号作为中断向量表索引，设备端存储自己的向量号，提供灵活性</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中断的主要过程步骤如下：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1.CPU</a:t>
            </a:r>
            <a:r>
              <a:rPr lang="zh-CN" altLang="en-US" sz="2400" dirty="0">
                <a:latin typeface="微软雅黑" panose="020B0503020204020204" pitchFamily="34" charset="-122"/>
                <a:ea typeface="微软雅黑" panose="020B0503020204020204" pitchFamily="34" charset="-122"/>
              </a:rPr>
              <a:t>：在每条指令的开始检查未决中断，并响应优先级最高的中断（高于优先级寄存器）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设备：接收中断应答信号并向</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发送它的中断向量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3.CPU</a:t>
            </a:r>
            <a:r>
              <a:rPr lang="zh-CN" altLang="en-US" sz="2400" dirty="0">
                <a:latin typeface="微软雅黑" panose="020B0503020204020204" pitchFamily="34" charset="-122"/>
                <a:ea typeface="微软雅黑" panose="020B0503020204020204" pitchFamily="34" charset="-122"/>
              </a:rPr>
              <a:t>：用向量作为索引在中断向量表中查找中断处理程序的地址，用一种类似子程序的机制保存</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和状态</a:t>
            </a: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中断机制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404213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中断的主要过程步骤如下：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软件：设备驱动程序将保存附加</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状态，执行设备所需的操作，最后恢复所保存的状态并执行中断返回指令</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5.CPU</a:t>
            </a:r>
            <a:r>
              <a:rPr lang="zh-CN" altLang="en-US" sz="2400" dirty="0">
                <a:latin typeface="微软雅黑" panose="020B0503020204020204" pitchFamily="34" charset="-122"/>
                <a:ea typeface="微软雅黑" panose="020B0503020204020204" pitchFamily="34" charset="-122"/>
              </a:rPr>
              <a:t>：中断返回指令恢复</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和其他自动保存的状态并返回被中断的代码处继续执行</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中断开销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35970" y="3944945"/>
            <a:ext cx="5122403" cy="2788768"/>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中断机制</a:t>
            </a:r>
            <a:endParaRPr lang="zh-CN" altLang="en-US" sz="36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52838" y="1200467"/>
            <a:ext cx="5274310" cy="3522345"/>
          </a:xfrm>
          <a:prstGeom prst="rect">
            <a:avLst/>
          </a:prstGeom>
          <a:noFill/>
          <a:ln>
            <a:no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885" y="913447"/>
            <a:ext cx="5274310" cy="3809365"/>
          </a:xfrm>
          <a:prstGeom prst="rect">
            <a:avLst/>
          </a:prstGeom>
          <a:noFill/>
          <a:ln>
            <a:noFill/>
          </a:ln>
        </p:spPr>
      </p:pic>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en-US" altLang="zh-CN" sz="3600" dirty="0">
                <a:latin typeface="微软雅黑" panose="020B0503020204020204" pitchFamily="34" charset="-122"/>
                <a:ea typeface="微软雅黑" panose="020B0503020204020204" pitchFamily="34" charset="-122"/>
              </a:rPr>
              <a:t>Arm</a:t>
            </a:r>
            <a:r>
              <a:rPr lang="zh-CN" altLang="en-US" sz="3600" dirty="0">
                <a:latin typeface="微软雅黑" panose="020B0503020204020204" pitchFamily="34" charset="-122"/>
                <a:ea typeface="微软雅黑" panose="020B0503020204020204" pitchFamily="34" charset="-122"/>
              </a:rPr>
              <a:t>中断机制</a:t>
            </a:r>
            <a:endParaRPr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0825" y="1241425"/>
            <a:ext cx="5269230" cy="3704590"/>
          </a:xfrm>
          <a:prstGeom prst="rect">
            <a:avLst/>
          </a:prstGeom>
          <a:noFill/>
          <a:ln>
            <a:noFill/>
          </a:ln>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1507" y="528221"/>
            <a:ext cx="5756194" cy="3137535"/>
          </a:xfrm>
          <a:prstGeom prst="rect">
            <a:avLst/>
          </a:prstGeom>
          <a:noFill/>
          <a:ln>
            <a:no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0105" y="3665756"/>
            <a:ext cx="5269230" cy="2678430"/>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a:t>
            </a:r>
            <a:r>
              <a:rPr lang="en-US" altLang="zh-CN" sz="3600" dirty="0">
                <a:latin typeface="微软雅黑" panose="020B0503020204020204" pitchFamily="34" charset="-122"/>
                <a:ea typeface="微软雅黑" panose="020B0503020204020204" pitchFamily="34" charset="-122"/>
              </a:rPr>
              <a:t>IO</a:t>
            </a:r>
            <a:r>
              <a:rPr lang="zh-CN" altLang="en-US" sz="3600" dirty="0">
                <a:latin typeface="微软雅黑" panose="020B0503020204020204" pitchFamily="34" charset="-122"/>
                <a:ea typeface="微软雅黑" panose="020B0503020204020204" pitchFamily="34" charset="-122"/>
              </a:rPr>
              <a:t>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30401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内部组成：</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数据通路与解码器（两个主要模块）</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寄存器堆（</a:t>
            </a:r>
            <a:r>
              <a:rPr lang="en-US" altLang="zh-CN" sz="2400" dirty="0">
                <a:latin typeface="微软雅黑" panose="020B0503020204020204" pitchFamily="34" charset="-122"/>
                <a:ea typeface="微软雅黑" panose="020B0503020204020204" pitchFamily="34" charset="-122"/>
              </a:rPr>
              <a:t>r0~r15</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两个读端口</a:t>
            </a:r>
            <a:r>
              <a:rPr lang="en-US" altLang="zh-CN" sz="2400" dirty="0">
                <a:latin typeface="微软雅黑" panose="020B0503020204020204" pitchFamily="34" charset="-122"/>
                <a:ea typeface="微软雅黑" panose="020B0503020204020204" pitchFamily="34" charset="-122"/>
              </a:rPr>
              <a:t>A-bus/B-bus</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一个写端口</a:t>
            </a:r>
            <a:r>
              <a:rPr lang="en-US" altLang="zh-CN" sz="2400" dirty="0">
                <a:latin typeface="微软雅黑" panose="020B0503020204020204" pitchFamily="34" charset="-122"/>
                <a:ea typeface="微软雅黑" panose="020B0503020204020204" pitchFamily="34" charset="-122"/>
              </a:rPr>
              <a:t>ALU-bus</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额外的对</a:t>
            </a:r>
            <a:r>
              <a:rPr lang="en-US" altLang="zh-CN" sz="2400" dirty="0">
                <a:latin typeface="微软雅黑" panose="020B0503020204020204" pitchFamily="34" charset="-122"/>
                <a:ea typeface="微软雅黑" panose="020B0503020204020204" pitchFamily="34" charset="-122"/>
              </a:rPr>
              <a:t>r15</a:t>
            </a:r>
            <a:r>
              <a:rPr lang="zh-CN" altLang="en-US" sz="2400" dirty="0">
                <a:latin typeface="微软雅黑" panose="020B0503020204020204" pitchFamily="34" charset="-122"/>
                <a:ea typeface="微软雅黑" panose="020B0503020204020204" pitchFamily="34" charset="-122"/>
              </a:rPr>
              <a:t>读写的端口</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桶形移位寄存器：对第二操作数移位或循环移位若干数据位</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ALU</a:t>
            </a:r>
            <a:r>
              <a:rPr lang="zh-CN" altLang="en-US" sz="2400" dirty="0">
                <a:latin typeface="微软雅黑" panose="020B0503020204020204" pitchFamily="34" charset="-122"/>
                <a:ea typeface="微软雅黑" panose="020B0503020204020204" pitchFamily="34" charset="-122"/>
              </a:rPr>
              <a:t>执行算术逻辑运算</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a:t>
            </a:r>
            <a:r>
              <a:rPr lang="en-US" altLang="zh-CN" sz="3600" dirty="0">
                <a:latin typeface="微软雅黑" panose="020B0503020204020204" pitchFamily="34" charset="-122"/>
                <a:ea typeface="微软雅黑" panose="020B0503020204020204" pitchFamily="34" charset="-122"/>
              </a:rPr>
              <a:t>IO</a:t>
            </a:r>
            <a:r>
              <a:rPr lang="zh-CN" altLang="en-US" sz="3600" dirty="0">
                <a:latin typeface="微软雅黑" panose="020B0503020204020204" pitchFamily="34" charset="-122"/>
                <a:ea typeface="微软雅黑" panose="020B0503020204020204" pitchFamily="34" charset="-122"/>
              </a:rPr>
              <a:t>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90931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输入输出编程支持</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指令：</a:t>
            </a:r>
            <a:r>
              <a:rPr lang="en-US" altLang="zh-CN" sz="2400" dirty="0">
                <a:latin typeface="微软雅黑" panose="020B0503020204020204" pitchFamily="34" charset="-122"/>
                <a:ea typeface="微软雅黑" panose="020B0503020204020204" pitchFamily="34" charset="-122"/>
              </a:rPr>
              <a:t>x86</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提供了特殊指令，有单独地址与空间</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内存映射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为每个</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设备的寄存器提供一个地址</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内存映射</a:t>
            </a:r>
            <a:r>
              <a:rPr lang="en-US" altLang="zh-CN" sz="2400" dirty="0">
                <a:latin typeface="微软雅黑" panose="020B0503020204020204" pitchFamily="34" charset="-122"/>
                <a:ea typeface="微软雅黑" panose="020B0503020204020204" pitchFamily="34" charset="-122"/>
              </a:rPr>
              <a:t>I/O</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定义</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设备地址：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DEV1 EQU 0x1000</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读写设备寄存器代码</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LDR r1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#DEV1 </a:t>
            </a:r>
            <a:r>
              <a:rPr lang="zh-CN" altLang="en-US" sz="2400" dirty="0">
                <a:latin typeface="微软雅黑" panose="020B0503020204020204" pitchFamily="34" charset="-122"/>
                <a:ea typeface="微软雅黑" panose="020B0503020204020204" pitchFamily="34" charset="-122"/>
              </a:rPr>
              <a:t>设备</a:t>
            </a:r>
            <a:r>
              <a:rPr lang="en-US" altLang="zh-CN" sz="2400" dirty="0" err="1">
                <a:latin typeface="微软雅黑" panose="020B0503020204020204" pitchFamily="34" charset="-122"/>
                <a:ea typeface="微软雅黑" panose="020B0503020204020204" pitchFamily="34" charset="-122"/>
              </a:rPr>
              <a:t>adr</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高级语言直接写</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设备：可以使用指针来操作</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设备地址</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037276"/>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主要特征</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采用</a:t>
            </a:r>
            <a:r>
              <a:rPr lang="en-US" altLang="zh-CN" sz="2400" dirty="0">
                <a:latin typeface="微软雅黑" panose="020B0503020204020204" pitchFamily="34" charset="-122"/>
                <a:ea typeface="微软雅黑" panose="020B0503020204020204" pitchFamily="34" charset="-122"/>
              </a:rPr>
              <a:t>Load-Store</a:t>
            </a:r>
            <a:r>
              <a:rPr lang="zh-CN" altLang="en-US" sz="2400" dirty="0">
                <a:latin typeface="微软雅黑" panose="020B0503020204020204" pitchFamily="34" charset="-122"/>
                <a:ea typeface="微软雅黑" panose="020B0503020204020204" pitchFamily="34" charset="-122"/>
              </a:rPr>
              <a:t>结构</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固定长度（</a:t>
            </a:r>
            <a:r>
              <a:rPr lang="en-US" altLang="zh-CN" sz="2400" dirty="0">
                <a:latin typeface="微软雅黑" panose="020B0503020204020204" pitchFamily="34" charset="-122"/>
                <a:ea typeface="微软雅黑" panose="020B0503020204020204" pitchFamily="34" charset="-122"/>
              </a:rPr>
              <a:t>32bit</a:t>
            </a:r>
            <a:r>
              <a:rPr lang="zh-CN" altLang="en-US" sz="2400" dirty="0">
                <a:latin typeface="微软雅黑" panose="020B0503020204020204" pitchFamily="34" charset="-122"/>
                <a:ea typeface="微软雅黑" panose="020B0503020204020204" pitchFamily="34" charset="-122"/>
              </a:rPr>
              <a:t>）指令</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三操作数指令格式</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条件执行所有指令</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一条指令可以装载或存储多个寄存器</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en-US" altLang="zh-CN" sz="2400" dirty="0">
                <a:latin typeface="微软雅黑" panose="020B0503020204020204" pitchFamily="34" charset="-122"/>
                <a:ea typeface="微软雅黑" panose="020B0503020204020204" pitchFamily="34" charset="-122"/>
              </a:rPr>
              <a:t>6.ALU</a:t>
            </a:r>
            <a:r>
              <a:rPr lang="zh-CN" altLang="en-US" sz="2400" dirty="0">
                <a:latin typeface="微软雅黑" panose="020B0503020204020204" pitchFamily="34" charset="-122"/>
                <a:ea typeface="微软雅黑" panose="020B0503020204020204" pitchFamily="34" charset="-122"/>
              </a:rPr>
              <a:t>操作支持单周期</a:t>
            </a:r>
            <a:r>
              <a:rPr lang="en-US" altLang="zh-CN" sz="2400" dirty="0">
                <a:latin typeface="微软雅黑" panose="020B0503020204020204" pitchFamily="34" charset="-122"/>
                <a:ea typeface="微软雅黑" panose="020B0503020204020204" pitchFamily="34" charset="-122"/>
              </a:rPr>
              <a:t>n-bit</a:t>
            </a:r>
            <a:r>
              <a:rPr lang="zh-CN" altLang="en-US" sz="2400" dirty="0">
                <a:latin typeface="微软雅黑" panose="020B0503020204020204" pitchFamily="34" charset="-122"/>
                <a:ea typeface="微软雅黑" panose="020B0503020204020204" pitchFamily="34" charset="-122"/>
              </a:rPr>
              <a:t>移位</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标准</a:t>
            </a: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字：</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bit</a:t>
            </a:r>
            <a:r>
              <a:rPr lang="zh-CN" altLang="en-US" sz="2400" dirty="0">
                <a:latin typeface="微软雅黑" panose="020B0503020204020204" pitchFamily="34" charset="-122"/>
                <a:ea typeface="微软雅黑" panose="020B0503020204020204" pitchFamily="34" charset="-122"/>
              </a:rPr>
              <a:t>长</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每个字：</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位字节</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个</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位半字</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字总是以</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字节边界对准，半字则以偶数字节的边界对准（例如字由</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14</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构成，那么半字为半字</a:t>
            </a:r>
            <a:r>
              <a:rPr lang="en-US" altLang="zh-CN" sz="2400" dirty="0">
                <a:latin typeface="微软雅黑" panose="020B0503020204020204" pitchFamily="34" charset="-122"/>
                <a:ea typeface="微软雅黑" panose="020B0503020204020204" pitchFamily="34" charset="-122"/>
              </a:rPr>
              <a:t>14</a:t>
            </a:r>
            <a:r>
              <a:rPr lang="zh-CN" altLang="en-US" sz="2400" dirty="0">
                <a:latin typeface="微软雅黑" panose="020B0503020204020204" pitchFamily="34" charset="-122"/>
                <a:ea typeface="微软雅黑" panose="020B0503020204020204" pitchFamily="34" charset="-122"/>
              </a:rPr>
              <a:t>与半字</a:t>
            </a:r>
            <a:r>
              <a:rPr lang="en-US" altLang="zh-CN" sz="2400" dirty="0">
                <a:latin typeface="微软雅黑" panose="020B0503020204020204" pitchFamily="34" charset="-122"/>
                <a:ea typeface="微软雅黑" panose="020B0503020204020204" pitchFamily="34" charset="-122"/>
              </a:rPr>
              <a:t>12</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允许按字节寻址（找单个字节）</a:t>
            </a: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a:t>
            </a:r>
            <a:r>
              <a:rPr lang="en-US" altLang="zh-CN" sz="3600" dirty="0">
                <a:latin typeface="微软雅黑" panose="020B0503020204020204" pitchFamily="34" charset="-122"/>
                <a:ea typeface="微软雅黑" panose="020B0503020204020204" pitchFamily="34" charset="-122"/>
              </a:rPr>
              <a:t>IO</a:t>
            </a:r>
            <a:r>
              <a:rPr lang="zh-CN" altLang="en-US" sz="3600" dirty="0">
                <a:latin typeface="微软雅黑" panose="020B0503020204020204" pitchFamily="34" charset="-122"/>
                <a:ea typeface="微软雅黑" panose="020B0503020204020204" pitchFamily="34" charset="-122"/>
              </a:rPr>
              <a:t>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85801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忙等</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：最基本访问设备方法</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设备一般比</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慢，需要多周期来完成一项操作</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通过读</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设备状态寄存器来询问</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设备是否空闲通常称为轮询（</a:t>
            </a:r>
            <a:r>
              <a:rPr lang="en-US" altLang="zh-CN" sz="2400" dirty="0">
                <a:latin typeface="微软雅黑" panose="020B0503020204020204" pitchFamily="34" charset="-122"/>
                <a:ea typeface="微软雅黑" panose="020B0503020204020204" pitchFamily="34" charset="-122"/>
              </a:rPr>
              <a:t>polling</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a:t>
            </a:r>
            <a:r>
              <a:rPr lang="en-US" altLang="zh-CN" sz="2400" dirty="0">
                <a:latin typeface="微软雅黑" panose="020B0503020204020204" pitchFamily="34" charset="-122"/>
                <a:ea typeface="微软雅黑" panose="020B0503020204020204" pitchFamily="34" charset="-122"/>
              </a:rPr>
              <a:t>I/O</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忙等</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效率非常低</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中断机制可以允许设备发送信号到</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，强制执行一段特定代码</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中断发生时，</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指向中断处理子程序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中断机制保留了系统被中断时的</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值，以便</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能够返回到被中断的程序，并且中断使得</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能够在不同的上下文中间切换</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a:t>
            </a:r>
            <a:r>
              <a:rPr lang="en-US" altLang="zh-CN" sz="3600" dirty="0">
                <a:latin typeface="微软雅黑" panose="020B0503020204020204" pitchFamily="34" charset="-122"/>
                <a:ea typeface="微软雅黑" panose="020B0503020204020204" pitchFamily="34" charset="-122"/>
              </a:rPr>
              <a:t>IO</a:t>
            </a:r>
            <a:r>
              <a:rPr lang="zh-CN" altLang="en-US" sz="3600" dirty="0">
                <a:latin typeface="微软雅黑" panose="020B0503020204020204" pitchFamily="34" charset="-122"/>
                <a:ea typeface="微软雅黑" panose="020B0503020204020204" pitchFamily="34" charset="-122"/>
              </a:rPr>
              <a:t>机制</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590931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中断</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接口</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需要</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服务时，</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设备就发送中断请求信号</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准备处理</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设备的请求时，</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便发送中断应答信号</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Peek</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poke</a:t>
            </a:r>
            <a:r>
              <a:rPr lang="zh-CN" altLang="en-US" sz="2400" dirty="0">
                <a:latin typeface="微软雅黑" panose="020B0503020204020204" pitchFamily="34" charset="-122"/>
                <a:ea typeface="微软雅黑" panose="020B0503020204020204" pitchFamily="34" charset="-122"/>
              </a:rPr>
              <a:t>函数</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Int peek(char *location){return *location;}</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Void poke(char *location, char </a:t>
            </a:r>
            <a:r>
              <a:rPr lang="en-US" altLang="zh-CN" sz="2400" dirty="0" err="1">
                <a:latin typeface="微软雅黑" panose="020B0503020204020204" pitchFamily="34" charset="-122"/>
                <a:ea typeface="微软雅黑" panose="020B0503020204020204" pitchFamily="34" charset="-122"/>
              </a:rPr>
              <a:t>newval</a:t>
            </a:r>
            <a:r>
              <a:rPr lang="en-US" altLang="zh-CN" sz="2400" dirty="0">
                <a:latin typeface="微软雅黑" panose="020B0503020204020204" pitchFamily="34" charset="-122"/>
                <a:ea typeface="微软雅黑" panose="020B0503020204020204" pitchFamily="34" charset="-122"/>
              </a:rPr>
              <a:t>){(*location)=</a:t>
            </a:r>
            <a:r>
              <a:rPr lang="en-US" altLang="zh-CN" sz="2400" dirty="0" err="1">
                <a:latin typeface="微软雅黑" panose="020B0503020204020204" pitchFamily="34" charset="-122"/>
                <a:ea typeface="微软雅黑" panose="020B0503020204020204" pitchFamily="34" charset="-122"/>
              </a:rPr>
              <a:t>newval</a:t>
            </a:r>
            <a:r>
              <a:rPr lang="en-US"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高级语言直接写</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设备：可以使用指针来操作</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设备地址</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最好再看看</a:t>
            </a:r>
            <a:r>
              <a:rPr lang="en-US" altLang="zh-CN" sz="2400" b="1" dirty="0">
                <a:solidFill>
                  <a:srgbClr val="FF0000"/>
                </a:solidFill>
                <a:latin typeface="微软雅黑" panose="020B0503020204020204" pitchFamily="34" charset="-122"/>
                <a:ea typeface="微软雅黑" panose="020B0503020204020204" pitchFamily="34" charset="-122"/>
              </a:rPr>
              <a:t>IO</a:t>
            </a:r>
            <a:r>
              <a:rPr lang="zh-CN" altLang="en-US" sz="2400" b="1" dirty="0">
                <a:solidFill>
                  <a:srgbClr val="FF0000"/>
                </a:solidFill>
                <a:latin typeface="微软雅黑" panose="020B0503020204020204" pitchFamily="34" charset="-122"/>
                <a:ea typeface="微软雅黑" panose="020B0503020204020204" pitchFamily="34" charset="-122"/>
              </a:rPr>
              <a:t>机制的种类</a:t>
            </a:r>
            <a:endParaRPr lang="zh-CN" altLang="en-US" sz="2400" b="1" dirty="0">
              <a:solidFill>
                <a:srgbClr val="FF0000"/>
              </a:solidFill>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嵌入式总线操作</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829298"/>
            <a:ext cx="11685973" cy="602870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总线：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计算机系统包括微处理器（</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），输入输出设备和存储器组成</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总线：</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与存储器和设备通信的机制，定义它们之间通信的协议</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协议：定义了设备之间如何通信</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握手：保证当两个设备想通信时，一个准备发送，另一个准备好接收</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使用一对线握手：</a:t>
            </a:r>
            <a:r>
              <a:rPr lang="en-US" altLang="zh-CN" sz="2400" dirty="0" err="1">
                <a:latin typeface="微软雅黑" panose="020B0503020204020204" pitchFamily="34" charset="-122"/>
                <a:ea typeface="微软雅黑" panose="020B0503020204020204" pitchFamily="34" charset="-122"/>
              </a:rPr>
              <a:t>enq</a:t>
            </a:r>
            <a:r>
              <a:rPr lang="zh-CN" altLang="en-US" sz="2400" dirty="0">
                <a:latin typeface="微软雅黑" panose="020B0503020204020204" pitchFamily="34" charset="-122"/>
                <a:ea typeface="微软雅黑" panose="020B0503020204020204" pitchFamily="34" charset="-122"/>
              </a:rPr>
              <a:t>（表示查询</a:t>
            </a:r>
            <a:r>
              <a:rPr lang="en-US" altLang="zh-CN" sz="2400" dirty="0">
                <a:latin typeface="微软雅黑" panose="020B0503020204020204" pitchFamily="34" charset="-122"/>
                <a:ea typeface="微软雅黑" panose="020B0503020204020204" pitchFamily="34" charset="-122"/>
              </a:rPr>
              <a:t>enquire</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ack</a:t>
            </a:r>
            <a:r>
              <a:rPr lang="zh-CN" altLang="en-US" sz="2400" dirty="0">
                <a:latin typeface="微软雅黑" panose="020B0503020204020204" pitchFamily="34" charset="-122"/>
                <a:ea typeface="微软雅黑" panose="020B0503020204020204" pitchFamily="34" charset="-122"/>
              </a:rPr>
              <a:t>（表示应答</a:t>
            </a:r>
            <a:r>
              <a:rPr lang="en-US" altLang="zh-CN" sz="2400" dirty="0">
                <a:latin typeface="微软雅黑" panose="020B0503020204020204" pitchFamily="34" charset="-122"/>
                <a:ea typeface="微软雅黑" panose="020B0503020204020204" pitchFamily="34" charset="-122"/>
              </a:rPr>
              <a:t>acknowledge</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四周期握手：设备</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升高输出电平发查询信号</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当设备</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准备好接收数据时，它使应答信号为高电平</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数据传送完毕，设备</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使应答信号为低电平，表示已经接收完数据</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检测到应答信号变低，设备</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降低它的输出电平</a:t>
            </a: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嵌入式总线操作</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932155"/>
            <a:ext cx="11685973" cy="651460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典型总线结构：</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Clock</a:t>
            </a:r>
            <a:r>
              <a:rPr lang="zh-CN" altLang="en-US" sz="2400" dirty="0">
                <a:latin typeface="微软雅黑" panose="020B0503020204020204" pitchFamily="34" charset="-122"/>
                <a:ea typeface="微软雅黑" panose="020B0503020204020204" pitchFamily="34" charset="-122"/>
              </a:rPr>
              <a:t>：提供总线组件各部分同步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R/W</a:t>
            </a:r>
            <a:r>
              <a:rPr lang="zh-CN" altLang="en-US" sz="2400" dirty="0">
                <a:latin typeface="微软雅黑" panose="020B0503020204020204" pitchFamily="34" charset="-122"/>
                <a:ea typeface="微软雅黑" panose="020B0503020204020204" pitchFamily="34" charset="-122"/>
              </a:rPr>
              <a:t>：总线读 </a:t>
            </a:r>
            <a:r>
              <a:rPr lang="en-US" altLang="zh-CN" sz="2400" dirty="0">
                <a:latin typeface="微软雅黑" panose="020B0503020204020204" pitchFamily="34" charset="-122"/>
                <a:ea typeface="微软雅黑" panose="020B0503020204020204" pitchFamily="34" charset="-122"/>
              </a:rPr>
              <a:t>R/W=1 </a:t>
            </a:r>
            <a:r>
              <a:rPr lang="zh-CN" altLang="en-US" sz="2400" dirty="0">
                <a:latin typeface="微软雅黑" panose="020B0503020204020204" pitchFamily="34" charset="-122"/>
                <a:ea typeface="微软雅黑" panose="020B0503020204020204" pitchFamily="34" charset="-122"/>
              </a:rPr>
              <a:t>总线写 </a:t>
            </a:r>
            <a:r>
              <a:rPr lang="en-US" altLang="zh-CN" sz="2400" dirty="0">
                <a:latin typeface="微软雅黑" panose="020B0503020204020204" pitchFamily="34" charset="-122"/>
                <a:ea typeface="微软雅黑" panose="020B0503020204020204" pitchFamily="34" charset="-122"/>
              </a:rPr>
              <a:t>R/W=0</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Address</a:t>
            </a:r>
            <a:r>
              <a:rPr lang="zh-CN" altLang="en-US" sz="2400" dirty="0">
                <a:latin typeface="微软雅黑" panose="020B0503020204020204" pitchFamily="34" charset="-122"/>
                <a:ea typeface="微软雅黑" panose="020B0503020204020204" pitchFamily="34" charset="-122"/>
              </a:rPr>
              <a:t>提供访问地址</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可从</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得到或传送数据</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Data ready</a:t>
            </a:r>
            <a:r>
              <a:rPr lang="zh-CN" altLang="en-US" sz="2400" dirty="0">
                <a:latin typeface="微软雅黑" panose="020B0503020204020204" pitchFamily="34" charset="-122"/>
                <a:ea typeface="微软雅黑" panose="020B0503020204020204" pitchFamily="34" charset="-122"/>
              </a:rPr>
              <a:t>：当</a:t>
            </a:r>
            <a:r>
              <a:rPr lang="en-US" altLang="zh-CN" sz="2400" dirty="0">
                <a:latin typeface="微软雅黑" panose="020B0503020204020204" pitchFamily="34" charset="-122"/>
                <a:ea typeface="微软雅黑" panose="020B0503020204020204" pitchFamily="34" charset="-122"/>
              </a:rPr>
              <a:t>Data</a:t>
            </a:r>
            <a:r>
              <a:rPr lang="zh-CN" altLang="en-US" sz="2400" dirty="0">
                <a:latin typeface="微软雅黑" panose="020B0503020204020204" pitchFamily="34" charset="-122"/>
                <a:ea typeface="微软雅黑" panose="020B0503020204020204" pitchFamily="34" charset="-122"/>
              </a:rPr>
              <a:t>上值有效时发信号</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传输由</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控制，</a:t>
            </a:r>
            <a:r>
              <a:rPr lang="en-US" altLang="zh-CN" sz="2400" dirty="0">
                <a:latin typeface="微软雅黑" panose="020B0503020204020204" pitchFamily="34" charset="-122"/>
                <a:ea typeface="微软雅黑" panose="020B0503020204020204" pitchFamily="34" charset="-122"/>
              </a:rPr>
              <a:t>R/W</a:t>
            </a:r>
            <a:r>
              <a:rPr lang="zh-CN" altLang="en-US" sz="2400" dirty="0">
                <a:latin typeface="微软雅黑" panose="020B0503020204020204" pitchFamily="34" charset="-122"/>
                <a:ea typeface="微软雅黑" panose="020B0503020204020204" pitchFamily="34" charset="-122"/>
              </a:rPr>
              <a:t>和地址是单向信号，</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决定地址和方向</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时序图：显示定时约束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既定义顺序也定义时间差</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嵌入式总线操作</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838150"/>
            <a:ext cx="11930602" cy="7119898"/>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等待时间：数据可被确定的最短时间与它真正被确定的时间之间的周期称为等待时间</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突发传输：多了一个</a:t>
            </a:r>
            <a:r>
              <a:rPr lang="en-US" altLang="zh-CN" sz="2400" dirty="0">
                <a:latin typeface="微软雅黑" panose="020B0503020204020204" pitchFamily="34" charset="-122"/>
                <a:ea typeface="微软雅黑" panose="020B0503020204020204" pitchFamily="34" charset="-122"/>
              </a:rPr>
              <a:t>Burst</a:t>
            </a:r>
            <a:r>
              <a:rPr lang="zh-CN" altLang="en-US" sz="2400" dirty="0">
                <a:latin typeface="微软雅黑" panose="020B0503020204020204" pitchFamily="34" charset="-122"/>
                <a:ea typeface="微软雅黑" panose="020B0503020204020204" pitchFamily="34" charset="-122"/>
              </a:rPr>
              <a:t>信号，</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发送一个地址但接收一个数据值序列</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总线数据与地址复用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总线多路复用地址和数据，并用额外的控制线来分辨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直接存储器访问（</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）：不由</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控制器读写的总线操作</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由</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控制器控制，从</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请求总线控制，得到控制权后直接进行读写操作</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两步：总线请求与总线授权</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总线主控器：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能够自己启动总线传输的设备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默认情况下：</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是总线控制器 </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模式下，</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控制器是总线控制器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嵌入式总线操作</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585801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控制器有三个寄存器：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起始地址寄存器：要从何处开始传输</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长度寄存器：要传输的字的个数</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状态寄存器：允许</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操作</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寄存器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操作结束后，其产生中断告诉</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传输结束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控制器工作模式：</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传输期间，</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不能使用总线 大多数</a:t>
            </a:r>
            <a:r>
              <a:rPr lang="en-US" altLang="zh-CN" sz="2400" dirty="0">
                <a:latin typeface="微软雅黑" panose="020B0503020204020204" pitchFamily="34" charset="-122"/>
                <a:ea typeface="微软雅黑" panose="020B0503020204020204" pitchFamily="34" charset="-122"/>
              </a:rPr>
              <a:t>DMA</a:t>
            </a:r>
            <a:r>
              <a:rPr lang="zh-CN" altLang="en-US" sz="2400" dirty="0">
                <a:latin typeface="微软雅黑" panose="020B0503020204020204" pitchFamily="34" charset="-122"/>
                <a:ea typeface="微软雅黑" panose="020B0503020204020204" pitchFamily="34" charset="-122"/>
              </a:rPr>
              <a:t>控制器实现了一次只占用总线几个周期的工作模式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嵌入式存储设备</a:t>
            </a:r>
            <a:r>
              <a:rPr lang="en-US" altLang="zh-CN" sz="3600" dirty="0">
                <a:latin typeface="微软雅黑" panose="020B0503020204020204" pitchFamily="34" charset="-122"/>
                <a:ea typeface="微软雅黑" panose="020B0503020204020204" pitchFamily="34" charset="-122"/>
              </a:rPr>
              <a:t>&amp;</a:t>
            </a:r>
            <a:r>
              <a:rPr lang="zh-CN" altLang="en-US" sz="3600" dirty="0">
                <a:latin typeface="微软雅黑" panose="020B0503020204020204" pitchFamily="34" charset="-122"/>
                <a:ea typeface="微软雅黑" panose="020B0503020204020204" pitchFamily="34" charset="-122"/>
              </a:rPr>
              <a:t>外设</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469872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随机存储器</a:t>
            </a:r>
            <a:r>
              <a:rPr lang="en-US" altLang="zh-CN" sz="2400" dirty="0">
                <a:latin typeface="微软雅黑" panose="020B0503020204020204" pitchFamily="34" charset="-122"/>
                <a:ea typeface="微软雅黑" panose="020B0503020204020204" pitchFamily="34" charset="-122"/>
              </a:rPr>
              <a:t>RAM</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SRAM</a:t>
            </a:r>
            <a:r>
              <a:rPr lang="zh-CN" altLang="en-US" sz="2400" dirty="0">
                <a:latin typeface="微软雅黑" panose="020B0503020204020204" pitchFamily="34" charset="-122"/>
                <a:ea typeface="微软雅黑" panose="020B0503020204020204" pitchFamily="34" charset="-122"/>
              </a:rPr>
              <a:t>小容量 </a:t>
            </a:r>
            <a:r>
              <a:rPr lang="en-US" altLang="zh-CN" sz="2400" dirty="0">
                <a:latin typeface="微软雅黑" panose="020B0503020204020204" pitchFamily="34" charset="-122"/>
                <a:ea typeface="微软雅黑" panose="020B0503020204020204" pitchFamily="34" charset="-122"/>
              </a:rPr>
              <a:t>DRAM</a:t>
            </a:r>
            <a:r>
              <a:rPr lang="zh-CN" altLang="en-US" sz="2400" dirty="0">
                <a:latin typeface="微软雅黑" panose="020B0503020204020204" pitchFamily="34" charset="-122"/>
                <a:ea typeface="微软雅黑" panose="020B0503020204020204" pitchFamily="34" charset="-122"/>
              </a:rPr>
              <a:t>密度大周期刷新</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同步动态随机存储器（</a:t>
            </a:r>
            <a:r>
              <a:rPr lang="en-US" altLang="zh-CN" sz="2400" dirty="0">
                <a:latin typeface="微软雅黑" panose="020B0503020204020204" pitchFamily="34" charset="-122"/>
                <a:ea typeface="微软雅黑" panose="020B0503020204020204" pitchFamily="34" charset="-122"/>
              </a:rPr>
              <a:t>SDRAM</a:t>
            </a:r>
            <a:r>
              <a:rPr lang="zh-CN" altLang="en-US" sz="2400" dirty="0">
                <a:latin typeface="微软雅黑" panose="020B0503020204020204" pitchFamily="34" charset="-122"/>
                <a:ea typeface="微软雅黑" panose="020B0503020204020204" pitchFamily="34" charset="-122"/>
              </a:rPr>
              <a:t>）：用时钟来提升</a:t>
            </a:r>
            <a:r>
              <a:rPr lang="en-US" altLang="zh-CN" sz="2400" dirty="0">
                <a:latin typeface="微软雅黑" panose="020B0503020204020204" pitchFamily="34" charset="-122"/>
                <a:ea typeface="微软雅黑" panose="020B0503020204020204" pitchFamily="34" charset="-122"/>
              </a:rPr>
              <a:t>DRAM</a:t>
            </a:r>
            <a:r>
              <a:rPr lang="zh-CN" altLang="en-US" sz="2400" dirty="0">
                <a:latin typeface="微软雅黑" panose="020B0503020204020204" pitchFamily="34" charset="-122"/>
                <a:ea typeface="微软雅黑" panose="020B0503020204020204" pitchFamily="34" charset="-122"/>
              </a:rPr>
              <a:t>性能</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只读存储器</a:t>
            </a:r>
            <a:r>
              <a:rPr lang="en-US" altLang="zh-CN" sz="2400" dirty="0">
                <a:latin typeface="微软雅黑" panose="020B0503020204020204" pitchFamily="34" charset="-122"/>
                <a:ea typeface="微软雅黑" panose="020B0503020204020204" pitchFamily="34" charset="-122"/>
              </a:rPr>
              <a:t>ROM</a:t>
            </a:r>
            <a:r>
              <a:rPr lang="zh-CN" altLang="en-US" sz="2400" dirty="0">
                <a:latin typeface="微软雅黑" panose="020B0503020204020204" pitchFamily="34" charset="-122"/>
                <a:ea typeface="微软雅黑" panose="020B0503020204020204" pitchFamily="34" charset="-122"/>
              </a:rPr>
              <a:t>：固定数据预编程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闪存存储器：闪存：非易失性存储器，可以电擦除</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NOR Flash</a:t>
            </a:r>
            <a:r>
              <a:rPr lang="zh-CN" altLang="en-US" sz="2400" dirty="0">
                <a:latin typeface="微软雅黑" panose="020B0503020204020204" pitchFamily="34" charset="-122"/>
                <a:ea typeface="微软雅黑" panose="020B0503020204020204" pitchFamily="34" charset="-122"/>
              </a:rPr>
              <a:t>：按字访问，整块擦除</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NAND Flash</a:t>
            </a:r>
            <a:r>
              <a:rPr lang="zh-CN" altLang="en-US" sz="2400" dirty="0">
                <a:latin typeface="微软雅黑" panose="020B0503020204020204" pitchFamily="34" charset="-122"/>
                <a:ea typeface="微软雅黑" panose="020B0503020204020204" pitchFamily="34" charset="-122"/>
              </a:rPr>
              <a:t>：读一页，整块擦除</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NOR</a:t>
            </a:r>
            <a:r>
              <a:rPr lang="zh-CN" altLang="en-US" sz="2400" dirty="0">
                <a:latin typeface="微软雅黑" panose="020B0503020204020204" pitchFamily="34" charset="-122"/>
                <a:ea typeface="微软雅黑" panose="020B0503020204020204" pitchFamily="34" charset="-122"/>
              </a:rPr>
              <a:t>：地址线和数据分开 </a:t>
            </a:r>
            <a:r>
              <a:rPr lang="en-US" altLang="zh-CN" sz="2400" dirty="0">
                <a:latin typeface="微软雅黑" panose="020B0503020204020204" pitchFamily="34" charset="-122"/>
                <a:ea typeface="微软雅黑" panose="020B0503020204020204" pitchFamily="34" charset="-122"/>
              </a:rPr>
              <a:t>NAND</a:t>
            </a:r>
            <a:r>
              <a:rPr lang="zh-CN" altLang="en-US" sz="2400" dirty="0">
                <a:latin typeface="微软雅黑" panose="020B0503020204020204" pitchFamily="34" charset="-122"/>
                <a:ea typeface="微软雅黑" panose="020B0503020204020204" pitchFamily="34" charset="-122"/>
              </a:rPr>
              <a:t>：地址和数据共用</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嵌入式存储设备</a:t>
            </a:r>
            <a:r>
              <a:rPr lang="en-US" altLang="zh-CN" sz="3600" dirty="0">
                <a:latin typeface="微软雅黑" panose="020B0503020204020204" pitchFamily="34" charset="-122"/>
                <a:ea typeface="微软雅黑" panose="020B0503020204020204" pitchFamily="34" charset="-122"/>
              </a:rPr>
              <a:t>&amp;</a:t>
            </a:r>
            <a:r>
              <a:rPr lang="zh-CN" altLang="en-US" sz="3600" dirty="0">
                <a:latin typeface="微软雅黑" panose="020B0503020204020204" pitchFamily="34" charset="-122"/>
                <a:ea typeface="微软雅黑" panose="020B0503020204020204" pitchFamily="34" charset="-122"/>
              </a:rPr>
              <a:t>外设</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469872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监视定时器：</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看门狗定时器：用于系统内部操作的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设备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连接到</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总线和复位线上</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的软件在定时器未达到超市限制前，周期性的重置监视定时器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一旦定时器达到限制，它的超时动作就复位处理器（超时）</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键盘：由开关阵列组成</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系统级性能分析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651460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从内存获取数据到</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需要以下几步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从内存读</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通过总线传输到高速缓存</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从高速缓存传输到</a:t>
            </a:r>
            <a:r>
              <a:rPr lang="en-US" altLang="zh-CN" sz="2400" dirty="0">
                <a:latin typeface="微软雅黑" panose="020B0503020204020204" pitchFamily="34" charset="-122"/>
                <a:ea typeface="微软雅黑" panose="020B0503020204020204" pitchFamily="34" charset="-122"/>
              </a:rPr>
              <a:t>CPU</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带宽</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带宽指数据传输的速率，涉及到嵌入式计算系统的多个组件：</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总线</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存储器</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3.CPU</a:t>
            </a:r>
            <a:r>
              <a:rPr lang="zh-CN" altLang="en-US" sz="2400" dirty="0">
                <a:latin typeface="微软雅黑" panose="020B0503020204020204" pitchFamily="34" charset="-122"/>
                <a:ea typeface="微软雅黑" panose="020B0503020204020204" pitchFamily="34" charset="-122"/>
              </a:rPr>
              <a:t>获取</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424294" y="702945"/>
            <a:ext cx="4558665" cy="3073656"/>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系统级性能分析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7068602"/>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：总线周期数</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P</a:t>
            </a:r>
            <a:r>
              <a:rPr lang="zh-CN" altLang="en-US" sz="2400" dirty="0">
                <a:latin typeface="微软雅黑" panose="020B0503020204020204" pitchFamily="34" charset="-122"/>
                <a:ea typeface="微软雅黑" panose="020B0503020204020204" pitchFamily="34" charset="-122"/>
              </a:rPr>
              <a:t>：总线时钟周期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t=TP</a:t>
            </a:r>
            <a:r>
              <a:rPr lang="zh-CN" altLang="en-US" sz="2400" dirty="0">
                <a:latin typeface="微软雅黑" panose="020B0503020204020204" pitchFamily="34" charset="-122"/>
                <a:ea typeface="微软雅黑" panose="020B0503020204020204" pitchFamily="34" charset="-122"/>
              </a:rPr>
              <a:t>：总时间</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D</a:t>
            </a:r>
            <a:r>
              <a:rPr lang="zh-CN" altLang="en-US" sz="2400" dirty="0">
                <a:latin typeface="微软雅黑" panose="020B0503020204020204" pitchFamily="34" charset="-122"/>
                <a:ea typeface="微软雅黑" panose="020B0503020204020204" pitchFamily="34" charset="-122"/>
              </a:rPr>
              <a:t>：数据传送消耗的时钟周期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O1+O2</a:t>
            </a:r>
            <a:r>
              <a:rPr lang="zh-CN" altLang="en-US" sz="2400" dirty="0">
                <a:latin typeface="微软雅黑" panose="020B0503020204020204" pitchFamily="34" charset="-122"/>
                <a:ea typeface="微软雅黑" panose="020B0503020204020204" pitchFamily="34" charset="-122"/>
              </a:rPr>
              <a:t>：其他操作（握手）消耗的时钟周期</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：总线宽度</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对于要传送</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个字节的任务，共需要</a:t>
            </a:r>
            <a:r>
              <a:rPr lang="en-US" altLang="zh-CN" sz="2400" dirty="0">
                <a:latin typeface="微软雅黑" panose="020B0503020204020204" pitchFamily="34" charset="-122"/>
                <a:ea typeface="微软雅黑" panose="020B0503020204020204" pitchFamily="34" charset="-122"/>
              </a:rPr>
              <a:t>(D+O)*N/W</a:t>
            </a:r>
            <a:r>
              <a:rPr lang="zh-CN" altLang="en-US" sz="2400" dirty="0">
                <a:latin typeface="微软雅黑" panose="020B0503020204020204" pitchFamily="34" charset="-122"/>
                <a:ea typeface="微软雅黑" panose="020B0503020204020204" pitchFamily="34" charset="-122"/>
              </a:rPr>
              <a:t>（一个字节一个字节分开来传）的周期数目</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故共需要</a:t>
            </a:r>
            <a:r>
              <a:rPr lang="en-US" altLang="zh-CN" sz="2400" dirty="0">
                <a:latin typeface="微软雅黑" panose="020B0503020204020204" pitchFamily="34" charset="-122"/>
                <a:ea typeface="微软雅黑" panose="020B0503020204020204" pitchFamily="34" charset="-122"/>
              </a:rPr>
              <a:t>t=(D+O)*N/</a:t>
            </a:r>
            <a:r>
              <a:rPr lang="en-US" altLang="zh-CN" sz="2400" dirty="0" err="1">
                <a:latin typeface="微软雅黑" panose="020B0503020204020204" pitchFamily="34" charset="-122"/>
                <a:ea typeface="微软雅黑" panose="020B0503020204020204" pitchFamily="34" charset="-122"/>
              </a:rPr>
              <a:t>Wf</a:t>
            </a:r>
            <a:r>
              <a:rPr lang="en-US" altLang="zh-CN" sz="2400" dirty="0">
                <a:latin typeface="微软雅黑" panose="020B0503020204020204" pitchFamily="34" charset="-122"/>
                <a:ea typeface="微软雅黑" panose="020B0503020204020204" pitchFamily="34" charset="-122"/>
              </a:rPr>
              <a:t> s</a:t>
            </a:r>
            <a:r>
              <a:rPr lang="zh-CN" altLang="en-US" sz="2400" dirty="0">
                <a:latin typeface="微软雅黑" panose="020B0503020204020204" pitchFamily="34" charset="-122"/>
                <a:ea typeface="微软雅黑" panose="020B0503020204020204" pitchFamily="34" charset="-122"/>
              </a:rPr>
              <a:t>时间传送</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个字节</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当前设备的带宽：取</a:t>
            </a:r>
            <a:r>
              <a:rPr lang="en-US" altLang="zh-CN" sz="2400" dirty="0">
                <a:latin typeface="微软雅黑" panose="020B0503020204020204" pitchFamily="34" charset="-122"/>
                <a:ea typeface="微软雅黑" panose="020B0503020204020204" pitchFamily="34" charset="-122"/>
              </a:rPr>
              <a:t>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即为带宽</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99897" y="528221"/>
            <a:ext cx="5236845" cy="3622675"/>
          </a:xfrm>
          <a:prstGeom prst="rect">
            <a:avLst/>
          </a:prstGeom>
          <a:noFill/>
          <a:ln>
            <a:noFill/>
          </a:ln>
        </p:spPr>
      </p:pic>
      <p:sp>
        <p:nvSpPr>
          <p:cNvPr id="4" name="灯片编号占位符 3"/>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4616648"/>
          </a:xfrm>
          <a:prstGeom prst="rect">
            <a:avLst/>
          </a:prstGeom>
          <a:noFill/>
        </p:spPr>
        <p:txBody>
          <a:bodyPr wrap="square" rtlCol="0">
            <a:sp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编程模型：</a:t>
            </a:r>
            <a:endParaRPr lang="zh-CN" altLang="en-US" sz="2400" dirty="0">
              <a:latin typeface="微软雅黑" panose="020B0503020204020204" pitchFamily="34" charset="-122"/>
              <a:ea typeface="微软雅黑" panose="020B0503020204020204" pitchFamily="34" charset="-122"/>
            </a:endParaRPr>
          </a:p>
          <a:p>
            <a:pPr>
              <a:spcBef>
                <a:spcPts val="200"/>
              </a:spcBef>
              <a:spcAft>
                <a:spcPts val="200"/>
              </a:spcAft>
            </a:pPr>
            <a:r>
              <a:rPr lang="zh-CN" altLang="en-US" sz="2400" dirty="0">
                <a:latin typeface="微软雅黑" panose="020B0503020204020204" pitchFamily="34" charset="-122"/>
                <a:ea typeface="微软雅黑" panose="020B0503020204020204" pitchFamily="34" charset="-122"/>
              </a:rPr>
              <a:t>用户级程序：</a:t>
            </a:r>
            <a:r>
              <a:rPr lang="en-US" altLang="zh-CN" sz="2400" dirty="0">
                <a:latin typeface="微软雅黑" panose="020B0503020204020204" pitchFamily="34" charset="-122"/>
                <a:ea typeface="微软雅黑" panose="020B0503020204020204" pitchFamily="34" charset="-122"/>
              </a:rPr>
              <a:t>15</a:t>
            </a:r>
            <a:r>
              <a:rPr lang="zh-CN" altLang="en-US" sz="2400" dirty="0">
                <a:latin typeface="微软雅黑" panose="020B0503020204020204" pitchFamily="34" charset="-122"/>
                <a:ea typeface="微软雅黑" panose="020B0503020204020204" pitchFamily="34" charset="-122"/>
              </a:rPr>
              <a:t>个通用</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位寄存器（</a:t>
            </a:r>
            <a:r>
              <a:rPr lang="en-US" altLang="zh-CN" sz="2400" dirty="0">
                <a:latin typeface="微软雅黑" panose="020B0503020204020204" pitchFamily="34" charset="-122"/>
                <a:ea typeface="微软雅黑" panose="020B0503020204020204" pitchFamily="34" charset="-122"/>
              </a:rPr>
              <a:t>r0~r14</a:t>
            </a:r>
            <a:r>
              <a:rPr lang="zh-CN" altLang="en-US" sz="2400" dirty="0">
                <a:latin typeface="微软雅黑" panose="020B0503020204020204" pitchFamily="34" charset="-122"/>
                <a:ea typeface="微软雅黑" panose="020B0503020204020204" pitchFamily="34" charset="-122"/>
              </a:rPr>
              <a:t>），程序计数器（</a:t>
            </a:r>
            <a:r>
              <a:rPr lang="en-US" altLang="zh-CN" sz="2400" dirty="0">
                <a:latin typeface="微软雅黑" panose="020B0503020204020204" pitchFamily="34" charset="-122"/>
                <a:ea typeface="微软雅黑" panose="020B0503020204020204" pitchFamily="34" charset="-122"/>
              </a:rPr>
              <a:t>r15</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CPSR</a:t>
            </a:r>
            <a:r>
              <a:rPr lang="zh-CN" altLang="en-US" sz="2400" dirty="0">
                <a:latin typeface="微软雅黑" panose="020B0503020204020204" pitchFamily="34" charset="-122"/>
                <a:ea typeface="微软雅黑" panose="020B0503020204020204" pitchFamily="34" charset="-122"/>
              </a:rPr>
              <a:t>当前状态寄存器</a:t>
            </a: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CPSR</a:t>
            </a:r>
            <a:r>
              <a:rPr lang="zh-CN" altLang="en-US" sz="2400" dirty="0">
                <a:latin typeface="微软雅黑" panose="020B0503020204020204" pitchFamily="34" charset="-122"/>
                <a:ea typeface="微软雅黑" panose="020B0503020204020204" pitchFamily="34" charset="-122"/>
              </a:rPr>
              <a:t>：意义如下</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06027" y="3074329"/>
            <a:ext cx="6012602" cy="2491970"/>
          </a:xfrm>
          <a:prstGeom prst="rect">
            <a:avLst/>
          </a:prstGeom>
          <a:noFill/>
          <a:ln>
            <a:no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35806" y="3074329"/>
            <a:ext cx="4850167" cy="2612078"/>
          </a:xfrm>
          <a:prstGeom prst="rect">
            <a:avLst/>
          </a:prstGeom>
          <a:noFill/>
          <a:ln>
            <a:noFill/>
          </a:ln>
        </p:spPr>
      </p:pic>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系统级性能分析</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52838" y="939750"/>
            <a:ext cx="11930602" cy="2882840"/>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突发总线带宽：</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连续执行</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次传输，每次传输</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个字节，则一共传送</a:t>
            </a:r>
            <a:r>
              <a:rPr lang="en-US" altLang="zh-CN" sz="2400" dirty="0">
                <a:latin typeface="微软雅黑" panose="020B0503020204020204" pitchFamily="34" charset="-122"/>
                <a:ea typeface="微软雅黑" panose="020B0503020204020204" pitchFamily="34" charset="-122"/>
              </a:rPr>
              <a:t>N</a:t>
            </a:r>
            <a:r>
              <a:rPr lang="zh-CN" altLang="en-US" sz="2400" dirty="0">
                <a:latin typeface="微软雅黑" panose="020B0503020204020204" pitchFamily="34" charset="-122"/>
                <a:ea typeface="微软雅黑" panose="020B0503020204020204" pitchFamily="34" charset="-122"/>
              </a:rPr>
              <a:t>个字节的时钟周期为</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(BD+O)*N/BW</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83318" y="2847340"/>
            <a:ext cx="5181600" cy="3581400"/>
          </a:xfrm>
          <a:prstGeom prst="rect">
            <a:avLst/>
          </a:prstGeom>
          <a:noFill/>
          <a:ln>
            <a:no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29312" y="2847340"/>
            <a:ext cx="5250815" cy="3338830"/>
          </a:xfrm>
          <a:prstGeom prst="rect">
            <a:avLst/>
          </a:prstGeom>
          <a:noFill/>
          <a:ln>
            <a:no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847340"/>
            <a:ext cx="5271770" cy="3567430"/>
          </a:xfrm>
          <a:prstGeom prst="rect">
            <a:avLst/>
          </a:prstGeom>
          <a:noFill/>
          <a:ln>
            <a:noFill/>
          </a:ln>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2838" y="939750"/>
            <a:ext cx="11930602" cy="597740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多进程调度</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静态循环</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时分（</a:t>
            </a:r>
            <a:r>
              <a:rPr lang="en-US" altLang="zh-CN" sz="2400" dirty="0">
                <a:latin typeface="微软雅黑" panose="020B0503020204020204" pitchFamily="34" charset="-122"/>
                <a:ea typeface="微软雅黑" panose="020B0503020204020204" pitchFamily="34" charset="-122"/>
              </a:rPr>
              <a:t>TDMA</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进程总在相同的时间片内运行</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的利用率受时间片的数量和用于有用工作的每个时间片影响</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TDMA</a:t>
            </a:r>
            <a:r>
              <a:rPr lang="zh-CN" altLang="en-US" sz="2400" dirty="0">
                <a:latin typeface="微软雅黑" panose="020B0503020204020204" pitchFamily="34" charset="-122"/>
                <a:ea typeface="微软雅黑" panose="020B0503020204020204" pitchFamily="34" charset="-122"/>
              </a:rPr>
              <a:t>总是相同的</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利用率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TDMA</a:t>
            </a:r>
            <a:r>
              <a:rPr lang="zh-CN" altLang="en-US" sz="2400" dirty="0">
                <a:latin typeface="微软雅黑" panose="020B0503020204020204" pitchFamily="34" charset="-122"/>
                <a:ea typeface="微软雅黑" panose="020B0503020204020204" pitchFamily="34" charset="-122"/>
              </a:rPr>
              <a:t>不能处理不可预料的负载</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轮询：只调度就绪的进程，当一个进程没有有用的工作要做时，轮询会直接依序执行下一个进程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p:txBody>
      </p:sp>
      <p:sp>
        <p:nvSpPr>
          <p:cNvPr id="7" name="标题 1"/>
          <p:cNvSpPr txBox="1"/>
          <p:nvPr/>
        </p:nvSpPr>
        <p:spPr>
          <a:xfrm>
            <a:off x="352838" y="124287"/>
            <a:ext cx="5488669" cy="8078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a:latin typeface="微软雅黑" panose="020B0503020204020204" pitchFamily="34" charset="-122"/>
                <a:ea typeface="微软雅黑" panose="020B0503020204020204" pitchFamily="34" charset="-122"/>
              </a:rPr>
              <a:t>进程和操作系统</a:t>
            </a:r>
            <a:endParaRPr lang="zh-CN" altLang="en-US" sz="3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2838" y="939750"/>
            <a:ext cx="11930602" cy="6633996"/>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多进程调度</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Roung</a:t>
            </a:r>
            <a:r>
              <a:rPr lang="en-US" altLang="zh-CN" sz="2400" dirty="0">
                <a:latin typeface="微软雅黑" panose="020B0503020204020204" pitchFamily="34" charset="-122"/>
                <a:ea typeface="微软雅黑" panose="020B0503020204020204" pitchFamily="34" charset="-122"/>
              </a:rPr>
              <a:t>-robin</a:t>
            </a:r>
            <a:r>
              <a:rPr lang="zh-CN" altLang="en-US" sz="2400" dirty="0">
                <a:latin typeface="微软雅黑" panose="020B0503020204020204" pitchFamily="34" charset="-122"/>
                <a:ea typeface="微软雅黑" panose="020B0503020204020204" pitchFamily="34" charset="-122"/>
              </a:rPr>
              <a:t>假设</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调度周期为所有进程的最小公倍数（</a:t>
            </a:r>
            <a:r>
              <a:rPr lang="en-US" altLang="zh-CN" sz="2400" dirty="0">
                <a:latin typeface="微软雅黑" panose="020B0503020204020204" pitchFamily="34" charset="-122"/>
                <a:ea typeface="微软雅黑" panose="020B0503020204020204" pitchFamily="34" charset="-122"/>
              </a:rPr>
              <a:t>LCM</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如果出现临时的，无截至时限的非周期性任务，可以在空时间片内执行</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实现方式</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While</a:t>
            </a:r>
            <a:r>
              <a:rPr lang="zh-CN" altLang="en-US" sz="2400" dirty="0">
                <a:latin typeface="微软雅黑" panose="020B0503020204020204" pitchFamily="34" charset="-122"/>
                <a:ea typeface="微软雅黑" panose="020B0503020204020204" pitchFamily="34" charset="-122"/>
              </a:rPr>
              <a:t>循环实现：最简单，不能控制各个进程执行速率</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定时循环实现：将具有相同速率的进程封装在一个函数中，并使用定时器控制任务执行</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多个定时器可以实现多速率系统</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定时器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计数器实现方式：允许执行各自速率具有整数倍差异的多进程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p:txBody>
      </p:sp>
      <p:sp>
        <p:nvSpPr>
          <p:cNvPr id="7" name="标题 1"/>
          <p:cNvSpPr>
            <a:spLocks noGrp="1"/>
          </p:cNvSpPr>
          <p:nvPr>
            <p:ph type="ctrTitle"/>
          </p:nvPr>
        </p:nvSpPr>
        <p:spPr>
          <a:xfrm>
            <a:off x="352838" y="124287"/>
            <a:ext cx="5488669" cy="807868"/>
          </a:xfrm>
        </p:spPr>
        <p:txBody>
          <a:bodyPr>
            <a:normAutofit/>
          </a:bodyPr>
          <a:lstStyle/>
          <a:p>
            <a:pPr algn="l"/>
            <a:r>
              <a:rPr lang="zh-CN" altLang="en-US" sz="3600" dirty="0">
                <a:latin typeface="微软雅黑" panose="020B0503020204020204" pitchFamily="34" charset="-122"/>
                <a:ea typeface="微软雅黑" panose="020B0503020204020204" pitchFamily="34" charset="-122"/>
              </a:rPr>
              <a:t>进程和操作系统</a:t>
            </a:r>
            <a:endParaRPr lang="zh-CN" altLang="en-US" sz="3600" dirty="0">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2838" y="817830"/>
            <a:ext cx="11930602" cy="7239289"/>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多进程调度</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进程切换</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定义进程的一组寄存器称为上下文，从一个进程寄存器组切换到另一个称为上下文切换</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保存进程状态的数据结构为进程控制块</a:t>
            </a:r>
            <a:r>
              <a:rPr lang="en-US" altLang="zh-CN" sz="2400" dirty="0">
                <a:latin typeface="微软雅黑" panose="020B0503020204020204" pitchFamily="34" charset="-122"/>
                <a:ea typeface="微软雅黑" panose="020B0503020204020204" pitchFamily="34" charset="-122"/>
              </a:rPr>
              <a:t>TCB</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内核：操作系统中，确定什么进程执行</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计时器的周期长度称为时间量子，是控制</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活动的最小时间单位</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优先级驱动的调度</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每个进程都有一个优先级</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分配给已就绪的具有最高优先级的进程</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zh-CN" altLang="en-US" sz="2400" dirty="0">
                <a:latin typeface="微软雅黑" panose="020B0503020204020204" pitchFamily="34" charset="-122"/>
                <a:ea typeface="微软雅黑" panose="020B0503020204020204" pitchFamily="34" charset="-122"/>
              </a:rPr>
              <a:t>固定优先级</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时变优先级</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p:txBody>
      </p:sp>
      <p:sp>
        <p:nvSpPr>
          <p:cNvPr id="5" name="标题 1"/>
          <p:cNvSpPr txBox="1"/>
          <p:nvPr/>
        </p:nvSpPr>
        <p:spPr>
          <a:xfrm>
            <a:off x="352838" y="124287"/>
            <a:ext cx="5488669" cy="8078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a:latin typeface="微软雅黑" panose="020B0503020204020204" pitchFamily="34" charset="-122"/>
                <a:ea typeface="微软雅黑" panose="020B0503020204020204" pitchFamily="34" charset="-122"/>
              </a:rPr>
              <a:t>进程和操作系统</a:t>
            </a:r>
            <a:endParaRPr lang="zh-CN" altLang="en-US" sz="3600" dirty="0">
              <a:latin typeface="微软雅黑" panose="020B0503020204020204" pitchFamily="34" charset="-122"/>
              <a:ea typeface="微软雅黑" panose="020B0503020204020204" pitchFamily="34" charset="-122"/>
            </a:endParaRPr>
          </a:p>
        </p:txBody>
      </p:sp>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2838" y="817830"/>
            <a:ext cx="11930602" cy="7239289"/>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zh-CN" altLang="en-US" sz="2400" b="1" dirty="0">
                <a:solidFill>
                  <a:srgbClr val="FF0000"/>
                </a:solidFill>
                <a:latin typeface="微软雅黑" panose="020B0503020204020204" pitchFamily="34" charset="-122"/>
                <a:ea typeface="微软雅黑" panose="020B0503020204020204" pitchFamily="34" charset="-122"/>
              </a:rPr>
              <a:t>优先级分配方法</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整个执行过程中优先级始终不变：</a:t>
            </a:r>
            <a:r>
              <a:rPr lang="en-US" altLang="zh-CN" sz="2400" dirty="0">
                <a:latin typeface="微软雅黑" panose="020B0503020204020204" pitchFamily="34" charset="-122"/>
                <a:ea typeface="微软雅黑" panose="020B0503020204020204" pitchFamily="34" charset="-122"/>
              </a:rPr>
              <a:t>RMS</a:t>
            </a:r>
            <a:endParaRPr lang="en-US" altLang="zh-CN"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动态优先级：</a:t>
            </a:r>
            <a:r>
              <a:rPr lang="en-US" altLang="zh-CN" sz="2400" dirty="0">
                <a:latin typeface="微软雅黑" panose="020B0503020204020204" pitchFamily="34" charset="-122"/>
                <a:ea typeface="微软雅黑" panose="020B0503020204020204" pitchFamily="34" charset="-122"/>
              </a:rPr>
              <a:t>EDF</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RMS</a:t>
            </a:r>
            <a:r>
              <a:rPr lang="zh-CN" altLang="en-US" sz="2400" dirty="0">
                <a:latin typeface="微软雅黑" panose="020B0503020204020204" pitchFamily="34" charset="-122"/>
                <a:ea typeface="微软雅黑" panose="020B0503020204020204" pitchFamily="34" charset="-122"/>
              </a:rPr>
              <a:t>模型假设：</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所有进程周期性运行在一个</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上</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上下文切换的时间可以忽略</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进程间的数据不相干</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进程的执行时间是恒定的</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进程的截至时限在周期的结束点</a:t>
            </a: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优先级最高的进程一定会被选择执行</a:t>
            </a:r>
            <a:endParaRPr lang="zh-CN" altLang="en-US" sz="2400" dirty="0">
              <a:latin typeface="微软雅黑" panose="020B0503020204020204" pitchFamily="34" charset="-122"/>
              <a:ea typeface="微软雅黑" panose="020B0503020204020204" pitchFamily="34" charset="-122"/>
            </a:endParaRPr>
          </a:p>
          <a:p>
            <a:pPr marL="342900" indent="-342900">
              <a:lnSpc>
                <a:spcPct val="150000"/>
              </a:lnSpc>
              <a:spcBef>
                <a:spcPts val="200"/>
              </a:spcBef>
              <a:spcAft>
                <a:spcPts val="200"/>
              </a:spcAft>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p:txBody>
      </p:sp>
      <p:sp>
        <p:nvSpPr>
          <p:cNvPr id="5" name="标题 1"/>
          <p:cNvSpPr txBox="1"/>
          <p:nvPr/>
        </p:nvSpPr>
        <p:spPr>
          <a:xfrm>
            <a:off x="352838" y="124287"/>
            <a:ext cx="5488669" cy="8078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a:latin typeface="微软雅黑" panose="020B0503020204020204" pitchFamily="34" charset="-122"/>
                <a:ea typeface="微软雅黑" panose="020B0503020204020204" pitchFamily="34" charset="-122"/>
              </a:rPr>
              <a:t>进程和操作系统</a:t>
            </a:r>
            <a:endParaRPr lang="zh-CN" altLang="en-US" sz="3600" dirty="0">
              <a:latin typeface="微软雅黑" panose="020B0503020204020204" pitchFamily="34" charset="-122"/>
              <a:ea typeface="微软雅黑" panose="020B0503020204020204" pitchFamily="34" charset="-122"/>
            </a:endParaRPr>
          </a:p>
        </p:txBody>
      </p:sp>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52838" y="817830"/>
            <a:ext cx="11930602" cy="1791644"/>
          </a:xfrm>
          <a:prstGeom prst="rect">
            <a:avLst/>
          </a:prstGeom>
          <a:noFill/>
        </p:spPr>
        <p:txBody>
          <a:bodyPr wrap="square" rtlCol="0">
            <a:spAutoFit/>
          </a:bodyPr>
          <a:lstStyle/>
          <a:p>
            <a:pPr marL="342900" indent="-342900">
              <a:lnSpc>
                <a:spcPct val="150000"/>
              </a:lnSpc>
              <a:spcBef>
                <a:spcPts val="200"/>
              </a:spcBef>
              <a:spcAft>
                <a:spcPts val="200"/>
              </a:spcAft>
              <a:buFont typeface="Wingdings" panose="05000000000000000000" pitchFamily="2" charset="2"/>
              <a:buChar char="Ø"/>
            </a:pPr>
            <a:r>
              <a:rPr lang="en-US" altLang="zh-CN" sz="2400" b="1" dirty="0">
                <a:solidFill>
                  <a:srgbClr val="FF0000"/>
                </a:solidFill>
                <a:latin typeface="微软雅黑" panose="020B0503020204020204" pitchFamily="34" charset="-122"/>
                <a:ea typeface="微软雅黑" panose="020B0503020204020204" pitchFamily="34" charset="-122"/>
              </a:rPr>
              <a:t>RMS</a:t>
            </a:r>
            <a:r>
              <a:rPr lang="zh-CN" altLang="en-US" sz="2400" b="1" dirty="0">
                <a:solidFill>
                  <a:srgbClr val="FF0000"/>
                </a:solidFill>
                <a:latin typeface="微软雅黑" panose="020B0503020204020204" pitchFamily="34" charset="-122"/>
                <a:ea typeface="微软雅黑" panose="020B0503020204020204" pitchFamily="34" charset="-122"/>
              </a:rPr>
              <a:t>和</a:t>
            </a:r>
            <a:r>
              <a:rPr lang="en-US" altLang="zh-CN" sz="2400" b="1" dirty="0">
                <a:solidFill>
                  <a:srgbClr val="FF0000"/>
                </a:solidFill>
                <a:latin typeface="微软雅黑" panose="020B0503020204020204" pitchFamily="34" charset="-122"/>
                <a:ea typeface="微软雅黑" panose="020B0503020204020204" pitchFamily="34" charset="-122"/>
              </a:rPr>
              <a:t>EDF</a:t>
            </a:r>
            <a:r>
              <a:rPr lang="zh-CN" altLang="en-US" sz="2400" b="1" dirty="0">
                <a:solidFill>
                  <a:srgbClr val="FF0000"/>
                </a:solidFill>
                <a:latin typeface="微软雅黑" panose="020B0503020204020204" pitchFamily="34" charset="-122"/>
                <a:ea typeface="微软雅黑" panose="020B0503020204020204" pitchFamily="34" charset="-122"/>
              </a:rPr>
              <a:t>调度的绘制方法（同时也要会绘制调度图，大概长下面这个样子）</a:t>
            </a:r>
            <a:endParaRPr lang="zh-CN" altLang="en-US" sz="2400" b="1" dirty="0">
              <a:solidFill>
                <a:srgbClr val="FF0000"/>
              </a:solidFill>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a:p>
            <a:pPr>
              <a:lnSpc>
                <a:spcPct val="150000"/>
              </a:lnSpc>
              <a:spcBef>
                <a:spcPts val="200"/>
              </a:spcBef>
              <a:spcAft>
                <a:spcPts val="200"/>
              </a:spcAft>
            </a:pPr>
            <a:endParaRPr lang="en-US" altLang="zh-CN" sz="2400" dirty="0">
              <a:latin typeface="微软雅黑" panose="020B0503020204020204" pitchFamily="34" charset="-122"/>
              <a:ea typeface="微软雅黑" panose="020B0503020204020204" pitchFamily="34" charset="-122"/>
            </a:endParaRPr>
          </a:p>
        </p:txBody>
      </p:sp>
      <p:sp>
        <p:nvSpPr>
          <p:cNvPr id="5" name="标题 1"/>
          <p:cNvSpPr txBox="1"/>
          <p:nvPr/>
        </p:nvSpPr>
        <p:spPr>
          <a:xfrm>
            <a:off x="352838" y="124287"/>
            <a:ext cx="5488669" cy="80786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zh-CN" altLang="en-US" sz="3600">
                <a:latin typeface="微软雅黑" panose="020B0503020204020204" pitchFamily="34" charset="-122"/>
                <a:ea typeface="微软雅黑" panose="020B0503020204020204" pitchFamily="34" charset="-122"/>
              </a:rPr>
              <a:t>进程和操作系统</a:t>
            </a:r>
            <a:endParaRPr lang="zh-CN" altLang="en-US"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0560" y="1473456"/>
            <a:ext cx="6679962" cy="5200944"/>
          </a:xfrm>
          <a:prstGeom prst="rect">
            <a:avLst/>
          </a:prstGeom>
        </p:spPr>
      </p:pic>
      <p:sp>
        <p:nvSpPr>
          <p:cNvPr id="7" name="灯片编号占位符 6"/>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95" y="1069975"/>
            <a:ext cx="11410950" cy="838835"/>
          </a:xfrm>
          <a:prstGeom prst="rect">
            <a:avLst/>
          </a:prstGeom>
          <a:noFill/>
        </p:spPr>
        <p:txBody>
          <a:bodyPr wrap="square" rtlCol="0">
            <a:noAutofit/>
          </a:bodyPr>
          <a:lstStyle/>
          <a:p>
            <a:pPr marL="342900" indent="-342900">
              <a:spcBef>
                <a:spcPts val="200"/>
              </a:spcBef>
              <a:spcAft>
                <a:spcPts val="2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CPSR</a:t>
            </a:r>
            <a:r>
              <a:rPr lang="zh-CN" altLang="en-US" sz="2400" dirty="0">
                <a:latin typeface="微软雅黑" panose="020B0503020204020204" pitchFamily="34" charset="-122"/>
                <a:ea typeface="微软雅黑" panose="020B0503020204020204" pitchFamily="34" charset="-122"/>
              </a:rPr>
              <a:t>：意义如下</a:t>
            </a: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342900" indent="-342900">
              <a:spcBef>
                <a:spcPts val="200"/>
              </a:spcBef>
              <a:spcAft>
                <a:spcPts val="200"/>
              </a:spcAft>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62431" y="2233488"/>
            <a:ext cx="5579076" cy="3024800"/>
          </a:xfrm>
          <a:prstGeom prst="rect">
            <a:avLst/>
          </a:prstGeom>
          <a:noFill/>
          <a:ln>
            <a:noFill/>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5212" y="2019299"/>
            <a:ext cx="6054867" cy="3238989"/>
          </a:xfrm>
          <a:prstGeom prst="rect">
            <a:avLst/>
          </a:prstGeom>
          <a:noFill/>
          <a:ln>
            <a:noFill/>
          </a:ln>
        </p:spPr>
      </p:pic>
      <p:sp>
        <p:nvSpPr>
          <p:cNvPr id="8" name="灯片编号占位符 7"/>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2838" y="124287"/>
            <a:ext cx="5488669" cy="807868"/>
          </a:xfrm>
        </p:spPr>
        <p:txBody>
          <a:bodyPr>
            <a:normAutofit fontScale="90000"/>
          </a:bodyPr>
          <a:lstStyle/>
          <a:p>
            <a:pPr algn="l"/>
            <a:r>
              <a:rPr lang="zh-CN" altLang="en-US" sz="3600" dirty="0">
                <a:latin typeface="微软雅黑" panose="020B0503020204020204" pitchFamily="34" charset="-122"/>
                <a:ea typeface="微软雅黑" panose="020B0503020204020204" pitchFamily="34" charset="-122"/>
              </a:rPr>
              <a:t>嵌入式系统基本架构和指令</a:t>
            </a:r>
            <a:endParaRPr lang="zh-CN" altLang="en-US" sz="36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06027" y="1069759"/>
            <a:ext cx="11410765" cy="5791329"/>
          </a:xfrm>
          <a:prstGeom prst="rect">
            <a:avLst/>
          </a:prstGeom>
          <a:noFill/>
        </p:spPr>
        <p:txBody>
          <a:bodyPr wrap="square" rtlCol="0">
            <a:spAutoFit/>
          </a:bodyPr>
          <a:lstStyle/>
          <a:p>
            <a:pPr marL="342900" indent="-342900">
              <a:spcBef>
                <a:spcPts val="400"/>
              </a:spcBef>
              <a:spcAft>
                <a:spcPts val="4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Load-Store</a:t>
            </a:r>
            <a:r>
              <a:rPr lang="zh-CN" altLang="en-US" sz="2400" dirty="0">
                <a:latin typeface="微软雅黑" panose="020B0503020204020204" pitchFamily="34" charset="-122"/>
                <a:ea typeface="微软雅黑" panose="020B0503020204020204" pitchFamily="34" charset="-122"/>
              </a:rPr>
              <a:t>体系：</a:t>
            </a:r>
            <a:endParaRPr lang="zh-CN" altLang="en-US" sz="2400" dirty="0">
              <a:latin typeface="微软雅黑" panose="020B0503020204020204" pitchFamily="34" charset="-122"/>
              <a:ea typeface="微软雅黑" panose="020B0503020204020204" pitchFamily="34" charset="-122"/>
            </a:endParaRPr>
          </a:p>
          <a:p>
            <a:pPr marL="342900" indent="-342900">
              <a:spcBef>
                <a:spcPts val="400"/>
              </a:spcBef>
              <a:spcAft>
                <a:spcPts val="400"/>
              </a:spcAft>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指令集仅能处理寄存器中的值，并且总是把处理结果放回到寄存器中，不支持存储器</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存储器操作，仅仅是相互复制拷贝存储器值</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寄存器值</a:t>
            </a:r>
            <a:endParaRPr lang="en-US" altLang="zh-CN" sz="2400" dirty="0">
              <a:latin typeface="微软雅黑" panose="020B0503020204020204" pitchFamily="34" charset="-122"/>
              <a:ea typeface="微软雅黑" panose="020B0503020204020204" pitchFamily="34" charset="-122"/>
            </a:endParaRPr>
          </a:p>
          <a:p>
            <a:pPr marL="342900" indent="-342900">
              <a:spcBef>
                <a:spcPts val="400"/>
              </a:spcBef>
              <a:spcAft>
                <a:spcPts val="400"/>
              </a:spcAft>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ARM</a:t>
            </a:r>
            <a:r>
              <a:rPr lang="zh-CN" altLang="en-US" sz="2400" dirty="0">
                <a:latin typeface="微软雅黑" panose="020B0503020204020204" pitchFamily="34" charset="-122"/>
                <a:ea typeface="微软雅黑" panose="020B0503020204020204" pitchFamily="34" charset="-122"/>
              </a:rPr>
              <a:t>指令类型：</a:t>
            </a:r>
            <a:endParaRPr lang="zh-CN" altLang="en-US" sz="2400" dirty="0">
              <a:latin typeface="微软雅黑" panose="020B0503020204020204" pitchFamily="34" charset="-122"/>
              <a:ea typeface="微软雅黑" panose="020B0503020204020204" pitchFamily="34" charset="-122"/>
            </a:endParaRPr>
          </a:p>
          <a:p>
            <a:pPr>
              <a:spcBef>
                <a:spcPts val="400"/>
              </a:spcBef>
              <a:spcAft>
                <a:spcPts val="4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数据处理指令：只能使用或改变寄存器中的值 </a:t>
            </a:r>
            <a:r>
              <a:rPr lang="en-US" altLang="zh-CN" sz="2400" dirty="0">
                <a:latin typeface="微软雅黑" panose="020B0503020204020204" pitchFamily="34" charset="-122"/>
                <a:ea typeface="微软雅黑" panose="020B0503020204020204" pitchFamily="34" charset="-122"/>
              </a:rPr>
              <a:t>+ - </a:t>
            </a:r>
            <a:r>
              <a:rPr lang="zh-CN" altLang="en-US" sz="2400" dirty="0">
                <a:latin typeface="微软雅黑" panose="020B0503020204020204" pitchFamily="34" charset="-122"/>
                <a:ea typeface="微软雅黑" panose="020B0503020204020204" pitchFamily="34" charset="-122"/>
              </a:rPr>
              <a:t>与或</a:t>
            </a:r>
            <a:endParaRPr lang="zh-CN" altLang="en-US" sz="2400" dirty="0">
              <a:latin typeface="微软雅黑" panose="020B0503020204020204" pitchFamily="34" charset="-122"/>
              <a:ea typeface="微软雅黑" panose="020B0503020204020204" pitchFamily="34" charset="-122"/>
            </a:endParaRPr>
          </a:p>
          <a:p>
            <a:pPr>
              <a:spcBef>
                <a:spcPts val="400"/>
              </a:spcBef>
              <a:spcAft>
                <a:spcPts val="400"/>
              </a:spcAft>
            </a:pPr>
            <a:r>
              <a:rPr lang="zh-CN" altLang="en-US" sz="2400" dirty="0">
                <a:latin typeface="微软雅黑" panose="020B0503020204020204" pitchFamily="34" charset="-122"/>
                <a:ea typeface="微软雅黑" panose="020B0503020204020204" pitchFamily="34" charset="-122"/>
              </a:rPr>
              <a:t>所有操作数都是</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位宽，或来自寄存器或定义的立即数，结果也为</a:t>
            </a:r>
            <a:r>
              <a:rPr lang="en-US" altLang="zh-CN" sz="2400" dirty="0">
                <a:latin typeface="微软雅黑" panose="020B0503020204020204" pitchFamily="34" charset="-122"/>
                <a:ea typeface="微软雅黑" panose="020B0503020204020204" pitchFamily="34" charset="-122"/>
              </a:rPr>
              <a:t>32</a:t>
            </a:r>
            <a:r>
              <a:rPr lang="zh-CN" altLang="en-US" sz="2400" dirty="0">
                <a:latin typeface="微软雅黑" panose="020B0503020204020204" pitchFamily="34" charset="-122"/>
                <a:ea typeface="微软雅黑" panose="020B0503020204020204" pitchFamily="34" charset="-122"/>
              </a:rPr>
              <a:t>位宽，放在寄存器中</a:t>
            </a:r>
            <a:endParaRPr lang="en-US" altLang="zh-CN" sz="2400" dirty="0">
              <a:latin typeface="微软雅黑" panose="020B0503020204020204" pitchFamily="34" charset="-122"/>
              <a:ea typeface="微软雅黑" panose="020B0503020204020204" pitchFamily="34" charset="-122"/>
            </a:endParaRPr>
          </a:p>
          <a:p>
            <a:pPr>
              <a:spcBef>
                <a:spcPts val="400"/>
              </a:spcBef>
              <a:spcAft>
                <a:spcPts val="400"/>
              </a:spcAft>
            </a:pPr>
            <a:r>
              <a:rPr lang="zh-CN" altLang="en-US" sz="2400" dirty="0">
                <a:latin typeface="微软雅黑" panose="020B0503020204020204" pitchFamily="34" charset="-122"/>
                <a:ea typeface="微软雅黑" panose="020B0503020204020204" pitchFamily="34" charset="-122"/>
              </a:rPr>
              <a:t>例子：</a:t>
            </a:r>
            <a:r>
              <a:rPr lang="en-US" altLang="zh-CN" sz="2400" dirty="0">
                <a:latin typeface="微软雅黑" panose="020B0503020204020204" pitchFamily="34" charset="-122"/>
                <a:ea typeface="微软雅黑" panose="020B0503020204020204" pitchFamily="34" charset="-122"/>
              </a:rPr>
              <a:t>arm isa1 P50 51</a:t>
            </a:r>
            <a:endParaRPr lang="en-US" altLang="zh-CN" sz="2400" dirty="0">
              <a:latin typeface="微软雅黑" panose="020B0503020204020204" pitchFamily="34" charset="-122"/>
              <a:ea typeface="微软雅黑" panose="020B0503020204020204" pitchFamily="34" charset="-122"/>
            </a:endParaRPr>
          </a:p>
          <a:p>
            <a:pPr>
              <a:spcBef>
                <a:spcPts val="400"/>
              </a:spcBef>
              <a:spcAft>
                <a:spcPts val="400"/>
              </a:spcAft>
            </a:pPr>
            <a:r>
              <a:rPr lang="zh-CN" altLang="en-US" sz="2400" dirty="0">
                <a:latin typeface="微软雅黑" panose="020B0503020204020204" pitchFamily="34" charset="-122"/>
                <a:ea typeface="微软雅黑" panose="020B0503020204020204" pitchFamily="34" charset="-122"/>
              </a:rPr>
              <a:t>逻辑运算：</a:t>
            </a:r>
            <a:r>
              <a:rPr lang="en-US" altLang="zh-CN" sz="2400" dirty="0">
                <a:latin typeface="微软雅黑" panose="020B0503020204020204" pitchFamily="34" charset="-122"/>
                <a:ea typeface="微软雅黑" panose="020B0503020204020204" pitchFamily="34" charset="-122"/>
              </a:rPr>
              <a:t>AND ORR EOR BIC</a:t>
            </a:r>
            <a:endParaRPr lang="en-US" altLang="zh-CN" sz="2400" dirty="0">
              <a:latin typeface="微软雅黑" panose="020B0503020204020204" pitchFamily="34" charset="-122"/>
              <a:ea typeface="微软雅黑" panose="020B0503020204020204" pitchFamily="34" charset="-122"/>
            </a:endParaRPr>
          </a:p>
          <a:p>
            <a:pPr>
              <a:spcBef>
                <a:spcPts val="400"/>
              </a:spcBef>
              <a:spcAft>
                <a:spcPts val="400"/>
              </a:spcAft>
            </a:pPr>
            <a:r>
              <a:rPr lang="zh-CN" altLang="en-US" sz="2400" dirty="0">
                <a:latin typeface="微软雅黑" panose="020B0503020204020204" pitchFamily="34" charset="-122"/>
                <a:ea typeface="微软雅黑" panose="020B0503020204020204" pitchFamily="34" charset="-122"/>
              </a:rPr>
              <a:t>寄存器传送 </a:t>
            </a:r>
            <a:r>
              <a:rPr lang="en-US" altLang="zh-CN" sz="2400" dirty="0">
                <a:latin typeface="微软雅黑" panose="020B0503020204020204" pitchFamily="34" charset="-122"/>
                <a:ea typeface="微软雅黑" panose="020B0503020204020204" pitchFamily="34" charset="-122"/>
              </a:rPr>
              <a:t>MOV</a:t>
            </a:r>
            <a:r>
              <a:rPr lang="zh-CN" altLang="en-US" sz="2400" dirty="0">
                <a:latin typeface="微软雅黑" panose="020B0503020204020204" pitchFamily="34" charset="-122"/>
                <a:ea typeface="微软雅黑" panose="020B0503020204020204" pitchFamily="34" charset="-122"/>
              </a:rPr>
              <a:t>：将寄存器</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传送到寄存器</a:t>
            </a:r>
            <a:r>
              <a:rPr lang="en-US" altLang="zh-CN" sz="2400" dirty="0">
                <a:latin typeface="微软雅黑" panose="020B0503020204020204" pitchFamily="34" charset="-122"/>
                <a:ea typeface="微软雅黑" panose="020B0503020204020204" pitchFamily="34" charset="-122"/>
              </a:rPr>
              <a:t>1</a:t>
            </a:r>
            <a:endParaRPr lang="en-US" altLang="zh-CN" sz="2400" dirty="0">
              <a:latin typeface="微软雅黑" panose="020B0503020204020204" pitchFamily="34" charset="-122"/>
              <a:ea typeface="微软雅黑" panose="020B0503020204020204" pitchFamily="34" charset="-122"/>
            </a:endParaRPr>
          </a:p>
          <a:p>
            <a:pPr>
              <a:spcBef>
                <a:spcPts val="400"/>
              </a:spcBef>
              <a:spcAft>
                <a:spcPts val="400"/>
              </a:spcAft>
            </a:pPr>
            <a:r>
              <a:rPr lang="zh-CN" altLang="en-US" sz="2400" dirty="0">
                <a:latin typeface="微软雅黑" panose="020B0503020204020204" pitchFamily="34" charset="-122"/>
                <a:ea typeface="微软雅黑" panose="020B0503020204020204" pitchFamily="34" charset="-122"/>
              </a:rPr>
              <a:t>比较操作 </a:t>
            </a:r>
            <a:r>
              <a:rPr lang="en-US" altLang="zh-CN" sz="2400" dirty="0">
                <a:latin typeface="微软雅黑" panose="020B0503020204020204" pitchFamily="34" charset="-122"/>
                <a:ea typeface="微软雅黑" panose="020B0503020204020204" pitchFamily="34" charset="-122"/>
              </a:rPr>
              <a:t>CMP CMN TST TEQ </a:t>
            </a:r>
            <a:r>
              <a:rPr lang="zh-CN" altLang="en-US" sz="2400" dirty="0">
                <a:latin typeface="微软雅黑" panose="020B0503020204020204" pitchFamily="34" charset="-122"/>
                <a:ea typeface="微软雅黑" panose="020B0503020204020204" pitchFamily="34" charset="-122"/>
              </a:rPr>
              <a:t>比较操作最后得到是否相等存在</a:t>
            </a:r>
            <a:r>
              <a:rPr lang="en-US" altLang="zh-CN" sz="2400" dirty="0">
                <a:latin typeface="微软雅黑" panose="020B0503020204020204" pitchFamily="34" charset="-122"/>
                <a:ea typeface="微软雅黑" panose="020B0503020204020204" pitchFamily="34" charset="-122"/>
              </a:rPr>
              <a:t>CPSR</a:t>
            </a:r>
            <a:r>
              <a:rPr lang="zh-CN" altLang="en-US" sz="2400" dirty="0">
                <a:latin typeface="微软雅黑" panose="020B0503020204020204" pitchFamily="34" charset="-122"/>
                <a:ea typeface="微软雅黑" panose="020B0503020204020204" pitchFamily="34" charset="-122"/>
              </a:rPr>
              <a:t>里面，相等</a:t>
            </a:r>
            <a:r>
              <a:rPr lang="en-US" altLang="zh-CN" sz="2400" dirty="0">
                <a:latin typeface="微软雅黑" panose="020B0503020204020204" pitchFamily="34" charset="-122"/>
                <a:ea typeface="微软雅黑" panose="020B0503020204020204" pitchFamily="34" charset="-122"/>
              </a:rPr>
              <a:t>Z=1</a:t>
            </a:r>
            <a:r>
              <a:rPr lang="zh-CN" altLang="en-US" sz="2400" dirty="0">
                <a:latin typeface="微软雅黑" panose="020B0503020204020204" pitchFamily="34" charset="-122"/>
                <a:ea typeface="微软雅黑" panose="020B0503020204020204" pitchFamily="34" charset="-122"/>
              </a:rPr>
              <a:t>，不等</a:t>
            </a:r>
            <a:r>
              <a:rPr lang="en-US" altLang="zh-CN" sz="2400" dirty="0">
                <a:latin typeface="微软雅黑" panose="020B0503020204020204" pitchFamily="34" charset="-122"/>
                <a:ea typeface="微软雅黑" panose="020B0503020204020204" pitchFamily="34" charset="-122"/>
              </a:rPr>
              <a:t>Z=0</a:t>
            </a:r>
            <a:endParaRPr lang="en-US" altLang="zh-CN" sz="2400" dirty="0">
              <a:latin typeface="微软雅黑" panose="020B0503020204020204" pitchFamily="34" charset="-122"/>
              <a:ea typeface="微软雅黑" panose="020B0503020204020204" pitchFamily="34" charset="-122"/>
            </a:endParaRPr>
          </a:p>
          <a:p>
            <a:pPr>
              <a:spcBef>
                <a:spcPts val="200"/>
              </a:spcBef>
              <a:spcAft>
                <a:spcPts val="200"/>
              </a:spcAft>
            </a:pPr>
            <a:endParaRPr lang="zh-CN" altLang="en-US" sz="2400"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205DCE07-29C0-4BE5-8D6A-4CF5434CDD9C}" type="slidenum">
              <a:rPr lang="zh-CN" altLang="en-US" smtClean="0"/>
            </a:fld>
            <a:endParaRPr lang="zh-CN" altLang="en-US" dirty="0"/>
          </a:p>
        </p:txBody>
      </p:sp>
    </p:spTree>
  </p:cSld>
  <p:clrMapOvr>
    <a:masterClrMapping/>
  </p:clrMapOvr>
</p:sld>
</file>

<file path=ppt/tags/tag1.xml><?xml version="1.0" encoding="utf-8"?>
<p:tagLst xmlns:p="http://schemas.openxmlformats.org/presentationml/2006/main">
  <p:tag name="COMMONDATA" val="eyJoZGlkIjoiOGQzNzI3ODYxZGU5ZmExN2U4ZTQ2ZWZjMTViYzEzOT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10450</Words>
  <Application>WPS 演示</Application>
  <PresentationFormat>宽屏</PresentationFormat>
  <Paragraphs>1054</Paragraphs>
  <Slides>75</Slides>
  <Notes>79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75</vt:i4>
      </vt:variant>
    </vt:vector>
  </HeadingPairs>
  <TitlesOfParts>
    <vt:vector size="85" baseType="lpstr">
      <vt:lpstr>Arial</vt:lpstr>
      <vt:lpstr>宋体</vt:lpstr>
      <vt:lpstr>Wingdings</vt:lpstr>
      <vt:lpstr>微软雅黑</vt:lpstr>
      <vt:lpstr>等线</vt:lpstr>
      <vt:lpstr>Arial Unicode MS</vt:lpstr>
      <vt:lpstr>等线 Light</vt:lpstr>
      <vt:lpstr>Times New Roman</vt:lpstr>
      <vt:lpstr>Cambria Math</vt:lpstr>
      <vt:lpstr>Office 主题​​</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嵌入式系统基本架构和指令</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嵌入式程序设计与分析</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嵌入式高速处理提升架构</vt:lpstr>
      <vt:lpstr>嵌入式寻址机制</vt:lpstr>
      <vt:lpstr>嵌入式寻址机制</vt:lpstr>
      <vt:lpstr>嵌入式寻址机制</vt:lpstr>
      <vt:lpstr>嵌入式寻址机制</vt:lpstr>
      <vt:lpstr>嵌入式寻址机制</vt:lpstr>
      <vt:lpstr>嵌入式寻址机制</vt:lpstr>
      <vt:lpstr>Arm中断机制</vt:lpstr>
      <vt:lpstr>Arm中断机制</vt:lpstr>
      <vt:lpstr>Arm中断机制</vt:lpstr>
      <vt:lpstr>Arm中断机制</vt:lpstr>
      <vt:lpstr>Arm中断机制</vt:lpstr>
      <vt:lpstr>嵌入式IO机制</vt:lpstr>
      <vt:lpstr>嵌入式IO机制</vt:lpstr>
      <vt:lpstr>嵌入式IO机制</vt:lpstr>
      <vt:lpstr>嵌入式IO机制</vt:lpstr>
      <vt:lpstr>嵌入式总线操作</vt:lpstr>
      <vt:lpstr>嵌入式总线操作</vt:lpstr>
      <vt:lpstr>嵌入式总线操作</vt:lpstr>
      <vt:lpstr>嵌入式总线操作</vt:lpstr>
      <vt:lpstr>嵌入式存储设备&amp;外设</vt:lpstr>
      <vt:lpstr>嵌入式存储设备&amp;外设</vt:lpstr>
      <vt:lpstr>系统级性能分析</vt:lpstr>
      <vt:lpstr>系统级性能分析</vt:lpstr>
      <vt:lpstr>系统级性能分析</vt:lpstr>
      <vt:lpstr>PowerPoint 演示文稿</vt:lpstr>
      <vt:lpstr>进程和操作系统</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嵌入式系统设计讲座</dc:title>
  <dc:creator>张 煜皓</dc:creator>
  <cp:lastModifiedBy>pc</cp:lastModifiedBy>
  <cp:revision>52</cp:revision>
  <dcterms:created xsi:type="dcterms:W3CDTF">2023-12-17T11:38:00Z</dcterms:created>
  <dcterms:modified xsi:type="dcterms:W3CDTF">2024-01-01T02:23:34Z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10D6F20602FC4C118D99E35131A92BE3_12</vt:lpwstr>
  </property>
  <property fmtid="{D5CDD505-2E9C-101B-9397-08002B2CF9AE}" pid="3" name="KSOProductBuildVer">
    <vt:lpwstr>2052-11.1.0.14650</vt:lpwstr>
  </property>
</Properties>
</file>